
<file path=[Content_Types].xml><?xml version="1.0" encoding="utf-8"?>
<Types xmlns="http://schemas.openxmlformats.org/package/2006/content-types">
  <Default Extension="jfif" ContentType="image/jpeg"/>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37"/>
  </p:notesMasterIdLst>
  <p:handoutMasterIdLst>
    <p:handoutMasterId r:id="rId38"/>
  </p:handoutMasterIdLst>
  <p:sldIdLst>
    <p:sldId id="334" r:id="rId5"/>
    <p:sldId id="257" r:id="rId6"/>
    <p:sldId id="320" r:id="rId7"/>
    <p:sldId id="340" r:id="rId8"/>
    <p:sldId id="319" r:id="rId9"/>
    <p:sldId id="317" r:id="rId10"/>
    <p:sldId id="302" r:id="rId11"/>
    <p:sldId id="369" r:id="rId12"/>
    <p:sldId id="370" r:id="rId13"/>
    <p:sldId id="266" r:id="rId14"/>
    <p:sldId id="333" r:id="rId15"/>
    <p:sldId id="338" r:id="rId16"/>
    <p:sldId id="339" r:id="rId17"/>
    <p:sldId id="336" r:id="rId18"/>
    <p:sldId id="365" r:id="rId19"/>
    <p:sldId id="375" r:id="rId20"/>
    <p:sldId id="322" r:id="rId21"/>
    <p:sldId id="351" r:id="rId22"/>
    <p:sldId id="372" r:id="rId23"/>
    <p:sldId id="367" r:id="rId24"/>
    <p:sldId id="368" r:id="rId25"/>
    <p:sldId id="354" r:id="rId26"/>
    <p:sldId id="355" r:id="rId27"/>
    <p:sldId id="352" r:id="rId28"/>
    <p:sldId id="373" r:id="rId29"/>
    <p:sldId id="374" r:id="rId30"/>
    <p:sldId id="293" r:id="rId31"/>
    <p:sldId id="327" r:id="rId32"/>
    <p:sldId id="371" r:id="rId33"/>
    <p:sldId id="361" r:id="rId34"/>
    <p:sldId id="312" r:id="rId35"/>
    <p:sldId id="364"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67" autoAdjust="0"/>
    <p:restoredTop sz="93810" autoAdjust="0"/>
  </p:normalViewPr>
  <p:slideViewPr>
    <p:cSldViewPr snapToGrid="0" showGuides="1">
      <p:cViewPr varScale="1">
        <p:scale>
          <a:sx n="86" d="100"/>
          <a:sy n="86" d="100"/>
        </p:scale>
        <p:origin x="418" y="53"/>
      </p:cViewPr>
      <p:guideLst>
        <p:guide orient="horz" pos="2160"/>
        <p:guide pos="3840"/>
      </p:guideLst>
    </p:cSldViewPr>
  </p:slideViewPr>
  <p:outlineViewPr>
    <p:cViewPr>
      <p:scale>
        <a:sx n="33" d="100"/>
        <a:sy n="33" d="100"/>
      </p:scale>
      <p:origin x="0" y="-1249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3187" y="3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7/5/2023</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fif>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jpeg>
</file>

<file path=ppt/media/image4.jpeg>
</file>

<file path=ppt/media/image5.jpe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7/5/2023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14</a:t>
            </a:fld>
            <a:endParaRPr lang="en-US" dirty="0"/>
          </a:p>
        </p:txBody>
      </p:sp>
    </p:spTree>
    <p:extLst>
      <p:ext uri="{BB962C8B-B14F-4D97-AF65-F5344CB8AC3E}">
        <p14:creationId xmlns:p14="http://schemas.microsoft.com/office/powerpoint/2010/main" val="1139446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cSld name="5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7/5/2023</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7547595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 id="2147483703" r:id="rId53"/>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53.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jfi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8.xml"/><Relationship Id="rId5" Type="http://schemas.openxmlformats.org/officeDocument/2006/relationships/image" Target="../media/image24.png"/><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400" dirty="0"/>
              <a:t>Faculty of Computer and Information Sciences</a:t>
            </a:r>
            <a:br>
              <a:rPr lang="en-US" sz="5400" dirty="0"/>
            </a:br>
            <a:r>
              <a:rPr lang="en-US" sz="4400" dirty="0"/>
              <a:t>Ain shams University </a:t>
            </a:r>
          </a:p>
        </p:txBody>
      </p:sp>
      <p:sp>
        <p:nvSpPr>
          <p:cNvPr id="3" name="Text Placeholder 2"/>
          <p:cNvSpPr>
            <a:spLocks noGrp="1"/>
          </p:cNvSpPr>
          <p:nvPr>
            <p:ph type="body" idx="1"/>
          </p:nvPr>
        </p:nvSpPr>
        <p:spPr/>
        <p:txBody>
          <a:bodyPr>
            <a:noAutofit/>
          </a:bodyPr>
          <a:lstStyle/>
          <a:p>
            <a:r>
              <a:rPr lang="en-US" sz="3600" dirty="0"/>
              <a:t>Information Systems Department</a:t>
            </a:r>
            <a:r>
              <a:rPr lang="ar-EG" sz="3600" dirty="0"/>
              <a:t> </a:t>
            </a:r>
            <a:r>
              <a:rPr lang="en-US" sz="3600" dirty="0"/>
              <a:t> (2022-2023)</a:t>
            </a:r>
          </a:p>
        </p:txBody>
      </p:sp>
      <p:sp>
        <p:nvSpPr>
          <p:cNvPr id="4" name="Slide Number Placeholder 3"/>
          <p:cNvSpPr>
            <a:spLocks noGrp="1"/>
          </p:cNvSpPr>
          <p:nvPr>
            <p:ph type="sldNum" sz="quarter" idx="12"/>
          </p:nvPr>
        </p:nvSpPr>
        <p:spPr/>
        <p:txBody>
          <a:bodyPr/>
          <a:lstStyle/>
          <a:p>
            <a:fld id="{03DC2DEF-D2FE-4B45-ABA4-9F153FD1C98A}" type="slidenum">
              <a:rPr lang="en-US" smtClean="0"/>
              <a:t>1</a:t>
            </a:fld>
            <a:endParaRPr lang="en-US" dirty="0"/>
          </a:p>
        </p:txBody>
      </p:sp>
      <p:pic>
        <p:nvPicPr>
          <p:cNvPr id="1028" name="Picture 4" descr="https://tse4.mm.bing.net/th?id=OIP.YT35R9BMkG4Glil0Wz-noQAAAA&amp;pid=Api&amp;P=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975" y="359908"/>
            <a:ext cx="2324100" cy="1971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6615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p:txBody>
          <a:bodyPr/>
          <a:lstStyle/>
          <a:p>
            <a:r>
              <a:rPr lang="en-US" sz="4400" dirty="0"/>
              <a:t>Objective:</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6619198" y="3073967"/>
            <a:ext cx="5272764" cy="2920433"/>
          </a:xfrm>
        </p:spPr>
        <p:txBody>
          <a:bodyPr>
            <a:noAutofit/>
          </a:bodyPr>
          <a:lstStyle/>
          <a:p>
            <a:r>
              <a:rPr lang="en-US" sz="2400" dirty="0"/>
              <a:t>Offering help in finding the estate you need in fastest time and easiest way.</a:t>
            </a:r>
          </a:p>
          <a:p>
            <a:r>
              <a:rPr lang="en-US" sz="2400" dirty="0"/>
              <a:t>Help you to sell your estate.</a:t>
            </a:r>
          </a:p>
          <a:p>
            <a:r>
              <a:rPr lang="en-US" sz="2400" dirty="0"/>
              <a:t>Predicting the price of a estate based on the giving features.</a:t>
            </a:r>
          </a:p>
          <a:p>
            <a:r>
              <a:rPr lang="en-US" sz="2400" dirty="0"/>
              <a:t>Prediction whether the estate appropriate for investment or not?</a:t>
            </a:r>
          </a:p>
          <a:p>
            <a:endParaRPr lang="en-US" sz="2400" dirty="0"/>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p:txBody>
          <a:bodyPr/>
          <a:lstStyle/>
          <a:p>
            <a:fld id="{03DC2DEF-D2FE-4B45-ABA4-9F153FD1C98A}" type="slidenum">
              <a:rPr lang="en-US" smtClean="0"/>
              <a:t>10</a:t>
            </a:fld>
            <a:endParaRPr lang="en-US" dirty="0"/>
          </a:p>
        </p:txBody>
      </p:sp>
      <p:sp>
        <p:nvSpPr>
          <p:cNvPr id="2" name="Picture Placeholder 1"/>
          <p:cNvSpPr>
            <a:spLocks noGrp="1"/>
          </p:cNvSpPr>
          <p:nvPr>
            <p:ph type="pic" sz="quarter" idx="13"/>
          </p:nvPr>
        </p:nvSpPr>
        <p:spPr/>
      </p:sp>
      <p:pic>
        <p:nvPicPr>
          <p:cNvPr id="8" name="Picture Placeholder 16">
            <a:extLst>
              <a:ext uri="{FF2B5EF4-FFF2-40B4-BE49-F238E27FC236}">
                <a16:creationId xmlns:a16="http://schemas.microsoft.com/office/drawing/2014/main" id="{18B7855D-2DE6-49A4-BA98-97404403C66B}"/>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a:ext>
            </a:extLst>
          </a:blip>
          <a:srcRect l="22645" r="22645"/>
          <a:stretch>
            <a:fillRect/>
          </a:stretch>
        </p:blipFill>
        <p:spPr>
          <a:xfrm>
            <a:off x="1117601" y="1016000"/>
            <a:ext cx="5138058" cy="4978400"/>
          </a:xfrm>
          <a:prstGeom prst="rect">
            <a:avLst/>
          </a:prstGeom>
          <a:solidFill>
            <a:schemeClr val="bg1">
              <a:lumMod val="95000"/>
            </a:schemeClr>
          </a:solidFill>
        </p:spPr>
      </p:pic>
    </p:spTree>
    <p:extLst>
      <p:ext uri="{BB962C8B-B14F-4D97-AF65-F5344CB8AC3E}">
        <p14:creationId xmlns:p14="http://schemas.microsoft.com/office/powerpoint/2010/main" val="1300311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sz="3200" dirty="0"/>
              <a:t>Time Plan  </a:t>
            </a:r>
          </a:p>
        </p:txBody>
      </p:sp>
      <p:sp>
        <p:nvSpPr>
          <p:cNvPr id="3" name="Slide Number Placeholder 2"/>
          <p:cNvSpPr>
            <a:spLocks noGrp="1"/>
          </p:cNvSpPr>
          <p:nvPr>
            <p:ph type="sldNum" sz="quarter" idx="12"/>
          </p:nvPr>
        </p:nvSpPr>
        <p:spPr/>
        <p:txBody>
          <a:bodyPr/>
          <a:lstStyle/>
          <a:p>
            <a:fld id="{03DC2DEF-D2FE-4B45-ABA4-9F153FD1C98A}" type="slidenum">
              <a:rPr lang="en-US" smtClean="0"/>
              <a:t>11</a:t>
            </a:fld>
            <a:endParaRPr lang="en-US" dirty="0"/>
          </a:p>
        </p:txBody>
      </p:sp>
      <p:cxnSp>
        <p:nvCxnSpPr>
          <p:cNvPr id="7" name="Straight Connector 6">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303741" y="517290"/>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311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pic>
        <p:nvPicPr>
          <p:cNvPr id="1028" name="Picture 4" descr="https://cdn.discordapp.com/attachments/914608005302075402/1122873323181850715/Product_Roadmap_Basic.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75" y="888274"/>
            <a:ext cx="11602572" cy="5529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6319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Dataset:</a:t>
            </a:r>
          </a:p>
        </p:txBody>
      </p:sp>
      <p:sp>
        <p:nvSpPr>
          <p:cNvPr id="3" name="Content Placeholder 2"/>
          <p:cNvSpPr>
            <a:spLocks noGrp="1"/>
          </p:cNvSpPr>
          <p:nvPr>
            <p:ph idx="1"/>
          </p:nvPr>
        </p:nvSpPr>
        <p:spPr/>
        <p:txBody>
          <a:bodyPr>
            <a:normAutofit/>
          </a:bodyPr>
          <a:lstStyle/>
          <a:p>
            <a:r>
              <a:rPr lang="en-US" sz="2400" dirty="0"/>
              <a:t>Egypt villas price depending on amenities and city locations 2022.</a:t>
            </a:r>
          </a:p>
        </p:txBody>
      </p:sp>
      <p:sp>
        <p:nvSpPr>
          <p:cNvPr id="4" name="Slide Number Placeholder 3"/>
          <p:cNvSpPr>
            <a:spLocks noGrp="1"/>
          </p:cNvSpPr>
          <p:nvPr>
            <p:ph type="sldNum" sz="quarter" idx="12"/>
          </p:nvPr>
        </p:nvSpPr>
        <p:spPr/>
        <p:txBody>
          <a:bodyPr/>
          <a:lstStyle/>
          <a:p>
            <a:fld id="{03DC2DEF-D2FE-4B45-ABA4-9F153FD1C98A}" type="slidenum">
              <a:rPr lang="en-US" smtClean="0"/>
              <a:t>12</a:t>
            </a:fld>
            <a:endParaRPr lang="en-US" dirty="0"/>
          </a:p>
        </p:txBody>
      </p:sp>
      <p:sp>
        <p:nvSpPr>
          <p:cNvPr id="5" name="Picture Placeholder 4"/>
          <p:cNvSpPr>
            <a:spLocks noGrp="1"/>
          </p:cNvSpPr>
          <p:nvPr>
            <p:ph type="pic" sz="quarter" idx="13"/>
          </p:nvPr>
        </p:nvSpPr>
        <p:spPr/>
      </p:sp>
      <p:pic>
        <p:nvPicPr>
          <p:cNvPr id="7" name="Picture 2" descr="Cover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390" y="948906"/>
            <a:ext cx="5519398" cy="51212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816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Attributes of dataset:</a:t>
            </a:r>
          </a:p>
        </p:txBody>
      </p:sp>
      <p:sp>
        <p:nvSpPr>
          <p:cNvPr id="3" name="Content Placeholder 2"/>
          <p:cNvSpPr>
            <a:spLocks noGrp="1"/>
          </p:cNvSpPr>
          <p:nvPr>
            <p:ph idx="1"/>
          </p:nvPr>
        </p:nvSpPr>
        <p:spPr>
          <a:xfrm>
            <a:off x="371474" y="1233488"/>
            <a:ext cx="5296081" cy="4943475"/>
          </a:xfrm>
        </p:spPr>
        <p:txBody>
          <a:bodyPr>
            <a:normAutofit fontScale="70000" lnSpcReduction="20000"/>
          </a:bodyPr>
          <a:lstStyle/>
          <a:p>
            <a:pPr>
              <a:lnSpc>
                <a:spcPct val="110000"/>
              </a:lnSpc>
            </a:pPr>
            <a:r>
              <a:rPr lang="en-US" dirty="0"/>
              <a:t>Type</a:t>
            </a:r>
          </a:p>
          <a:p>
            <a:pPr>
              <a:lnSpc>
                <a:spcPct val="110000"/>
              </a:lnSpc>
            </a:pPr>
            <a:r>
              <a:rPr lang="en-US" dirty="0"/>
              <a:t>Price</a:t>
            </a:r>
          </a:p>
          <a:p>
            <a:pPr>
              <a:lnSpc>
                <a:spcPct val="110000"/>
              </a:lnSpc>
            </a:pPr>
            <a:r>
              <a:rPr lang="en-US" dirty="0"/>
              <a:t>Bedrooms</a:t>
            </a:r>
          </a:p>
          <a:p>
            <a:pPr>
              <a:lnSpc>
                <a:spcPct val="110000"/>
              </a:lnSpc>
            </a:pPr>
            <a:r>
              <a:rPr lang="en-US" dirty="0"/>
              <a:t>Bathrooms</a:t>
            </a:r>
          </a:p>
          <a:p>
            <a:pPr>
              <a:lnSpc>
                <a:spcPct val="110000"/>
              </a:lnSpc>
            </a:pPr>
            <a:r>
              <a:rPr lang="en-US" dirty="0"/>
              <a:t>Area</a:t>
            </a:r>
          </a:p>
          <a:p>
            <a:pPr>
              <a:lnSpc>
                <a:spcPct val="110000"/>
              </a:lnSpc>
            </a:pPr>
            <a:r>
              <a:rPr lang="en-US" dirty="0"/>
              <a:t>Furnished</a:t>
            </a:r>
          </a:p>
          <a:p>
            <a:pPr>
              <a:lnSpc>
                <a:spcPct val="110000"/>
              </a:lnSpc>
            </a:pPr>
            <a:r>
              <a:rPr lang="en-US" dirty="0"/>
              <a:t>Compound</a:t>
            </a:r>
          </a:p>
          <a:p>
            <a:pPr>
              <a:lnSpc>
                <a:spcPct val="110000"/>
              </a:lnSpc>
            </a:pPr>
            <a:r>
              <a:rPr lang="en-US" dirty="0"/>
              <a:t>Payment_Option</a:t>
            </a:r>
          </a:p>
          <a:p>
            <a:pPr>
              <a:lnSpc>
                <a:spcPct val="110000"/>
              </a:lnSpc>
            </a:pPr>
            <a:r>
              <a:rPr lang="en-US" dirty="0"/>
              <a:t>Delivery_Date</a:t>
            </a:r>
          </a:p>
          <a:p>
            <a:pPr>
              <a:lnSpc>
                <a:spcPct val="110000"/>
              </a:lnSpc>
            </a:pPr>
            <a:r>
              <a:rPr lang="en-US" dirty="0"/>
              <a:t>Delivery_Term</a:t>
            </a:r>
          </a:p>
          <a:p>
            <a:pPr>
              <a:lnSpc>
                <a:spcPct val="110000"/>
              </a:lnSpc>
            </a:pPr>
            <a:r>
              <a:rPr lang="en-US" dirty="0"/>
              <a:t>City</a:t>
            </a:r>
          </a:p>
          <a:p>
            <a:pPr>
              <a:lnSpc>
                <a:spcPct val="110000"/>
              </a:lnSpc>
            </a:pPr>
            <a:r>
              <a:rPr lang="en-US" dirty="0"/>
              <a:t>Description</a:t>
            </a:r>
          </a:p>
        </p:txBody>
      </p:sp>
      <p:sp>
        <p:nvSpPr>
          <p:cNvPr id="4" name="Slide Number Placeholder 3"/>
          <p:cNvSpPr>
            <a:spLocks noGrp="1"/>
          </p:cNvSpPr>
          <p:nvPr>
            <p:ph type="sldNum" sz="quarter" idx="12"/>
          </p:nvPr>
        </p:nvSpPr>
        <p:spPr/>
        <p:txBody>
          <a:bodyPr/>
          <a:lstStyle/>
          <a:p>
            <a:fld id="{03DC2DEF-D2FE-4B45-ABA4-9F153FD1C98A}" type="slidenum">
              <a:rPr lang="en-US" smtClean="0"/>
              <a:t>13</a:t>
            </a:fld>
            <a:endParaRPr lang="en-US" dirty="0"/>
          </a:p>
        </p:txBody>
      </p:sp>
      <p:sp>
        <p:nvSpPr>
          <p:cNvPr id="6" name="Content Placeholder 2"/>
          <p:cNvSpPr txBox="1">
            <a:spLocks/>
          </p:cNvSpPr>
          <p:nvPr/>
        </p:nvSpPr>
        <p:spPr>
          <a:xfrm>
            <a:off x="6131718" y="1233487"/>
            <a:ext cx="5296081" cy="4943475"/>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r>
              <a:rPr lang="en-US" dirty="0"/>
              <a:t>Private_Garden</a:t>
            </a:r>
          </a:p>
          <a:p>
            <a:pPr>
              <a:lnSpc>
                <a:spcPct val="110000"/>
              </a:lnSpc>
            </a:pPr>
            <a:r>
              <a:rPr lang="en-US" dirty="0"/>
              <a:t>Security</a:t>
            </a:r>
          </a:p>
          <a:p>
            <a:pPr>
              <a:lnSpc>
                <a:spcPct val="110000"/>
              </a:lnSpc>
            </a:pPr>
            <a:r>
              <a:rPr lang="en-US" dirty="0"/>
              <a:t>Balcony</a:t>
            </a:r>
          </a:p>
          <a:p>
            <a:pPr>
              <a:lnSpc>
                <a:spcPct val="110000"/>
              </a:lnSpc>
            </a:pPr>
            <a:r>
              <a:rPr lang="en-US" dirty="0"/>
              <a:t>Pets_Allowed</a:t>
            </a:r>
          </a:p>
          <a:p>
            <a:pPr>
              <a:lnSpc>
                <a:spcPct val="110000"/>
              </a:lnSpc>
            </a:pPr>
            <a:r>
              <a:rPr lang="en-US" dirty="0"/>
              <a:t>Covered_Parking</a:t>
            </a:r>
          </a:p>
          <a:p>
            <a:pPr>
              <a:lnSpc>
                <a:spcPct val="110000"/>
              </a:lnSpc>
            </a:pPr>
            <a:r>
              <a:rPr lang="en-US" dirty="0"/>
              <a:t>Maids_Room</a:t>
            </a:r>
          </a:p>
          <a:p>
            <a:pPr>
              <a:lnSpc>
                <a:spcPct val="110000"/>
              </a:lnSpc>
            </a:pPr>
            <a:r>
              <a:rPr lang="en-US" dirty="0"/>
              <a:t>Electricity_Meter</a:t>
            </a:r>
          </a:p>
          <a:p>
            <a:pPr>
              <a:lnSpc>
                <a:spcPct val="110000"/>
              </a:lnSpc>
            </a:pPr>
            <a:r>
              <a:rPr lang="en-US" dirty="0"/>
              <a:t>Natural_Gas</a:t>
            </a:r>
          </a:p>
          <a:p>
            <a:pPr>
              <a:lnSpc>
                <a:spcPct val="110000"/>
              </a:lnSpc>
            </a:pPr>
            <a:r>
              <a:rPr lang="en-US" dirty="0"/>
              <a:t>Landline</a:t>
            </a:r>
          </a:p>
          <a:p>
            <a:pPr>
              <a:lnSpc>
                <a:spcPct val="110000"/>
              </a:lnSpc>
            </a:pPr>
            <a:r>
              <a:rPr lang="en-US" dirty="0"/>
              <a:t>Pool</a:t>
            </a:r>
          </a:p>
          <a:p>
            <a:pPr>
              <a:lnSpc>
                <a:spcPct val="110000"/>
              </a:lnSpc>
            </a:pPr>
            <a:r>
              <a:rPr lang="en-US" dirty="0"/>
              <a:t>Central_heating</a:t>
            </a:r>
          </a:p>
          <a:p>
            <a:pPr>
              <a:lnSpc>
                <a:spcPct val="110000"/>
              </a:lnSpc>
            </a:pPr>
            <a:r>
              <a:rPr lang="en-US" dirty="0"/>
              <a:t>Built_in_Kitchen_Appliances</a:t>
            </a:r>
          </a:p>
          <a:p>
            <a:pPr>
              <a:lnSpc>
                <a:spcPct val="110000"/>
              </a:lnSpc>
            </a:pPr>
            <a:r>
              <a:rPr lang="en-US" dirty="0"/>
              <a:t>Elevator</a:t>
            </a:r>
          </a:p>
        </p:txBody>
      </p:sp>
    </p:spTree>
    <p:extLst>
      <p:ext uri="{BB962C8B-B14F-4D97-AF65-F5344CB8AC3E}">
        <p14:creationId xmlns:p14="http://schemas.microsoft.com/office/powerpoint/2010/main" val="1437429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487117" y="513059"/>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Dataset(Egypt_villas_price)</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365760" y="513059"/>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749518"/>
            <a:ext cx="11740551" cy="5531494"/>
          </a:xfrm>
          <a:prstGeom prst="rect">
            <a:avLst/>
          </a:prstGeom>
        </p:spPr>
      </p:pic>
    </p:spTree>
    <p:extLst>
      <p:ext uri="{BB962C8B-B14F-4D97-AF65-F5344CB8AC3E}">
        <p14:creationId xmlns:p14="http://schemas.microsoft.com/office/powerpoint/2010/main" val="2308592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sz="3200" dirty="0"/>
              <a:t>System Architecture  </a:t>
            </a:r>
          </a:p>
        </p:txBody>
      </p:sp>
      <p:sp>
        <p:nvSpPr>
          <p:cNvPr id="3" name="Slide Number Placeholder 2"/>
          <p:cNvSpPr>
            <a:spLocks noGrp="1"/>
          </p:cNvSpPr>
          <p:nvPr>
            <p:ph type="sldNum" sz="quarter" idx="12"/>
          </p:nvPr>
        </p:nvSpPr>
        <p:spPr/>
        <p:txBody>
          <a:bodyPr/>
          <a:lstStyle/>
          <a:p>
            <a:fld id="{03DC2DEF-D2FE-4B45-ABA4-9F153FD1C98A}" type="slidenum">
              <a:rPr lang="en-US" smtClean="0"/>
              <a:t>15</a:t>
            </a:fld>
            <a:endParaRPr lang="en-US" dirty="0"/>
          </a:p>
        </p:txBody>
      </p:sp>
      <p:cxnSp>
        <p:nvCxnSpPr>
          <p:cNvPr id="7" name="Straight Connector 6">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303741" y="517290"/>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311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7067" y="879566"/>
            <a:ext cx="7917866" cy="5803456"/>
          </a:xfrm>
          <a:prstGeom prst="rect">
            <a:avLst/>
          </a:prstGeom>
        </p:spPr>
      </p:pic>
    </p:spTree>
    <p:extLst>
      <p:ext uri="{BB962C8B-B14F-4D97-AF65-F5344CB8AC3E}">
        <p14:creationId xmlns:p14="http://schemas.microsoft.com/office/powerpoint/2010/main" val="2754914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Main Functions</a:t>
            </a:r>
          </a:p>
        </p:txBody>
      </p:sp>
      <p:sp>
        <p:nvSpPr>
          <p:cNvPr id="4" name="Slide Number Placeholder 3"/>
          <p:cNvSpPr>
            <a:spLocks noGrp="1"/>
          </p:cNvSpPr>
          <p:nvPr>
            <p:ph type="sldNum" sz="quarter" idx="12"/>
          </p:nvPr>
        </p:nvSpPr>
        <p:spPr/>
        <p:txBody>
          <a:bodyPr/>
          <a:lstStyle/>
          <a:p>
            <a:fld id="{03DC2DEF-D2FE-4B45-ABA4-9F153FD1C98A}" type="slidenum">
              <a:rPr lang="en-US" smtClean="0"/>
              <a:t>16</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548298"/>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389861" y="5482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49850" y="1019175"/>
            <a:ext cx="10993213" cy="5442585"/>
          </a:xfrm>
        </p:spPr>
        <p:txBody>
          <a:bodyPr>
            <a:normAutofit/>
          </a:bodyPr>
          <a:lstStyle/>
          <a:p>
            <a:pPr>
              <a:lnSpc>
                <a:spcPct val="110000"/>
              </a:lnSpc>
            </a:pPr>
            <a:r>
              <a:rPr lang="en-US" sz="2400" dirty="0"/>
              <a:t>Users can register &amp; log in.</a:t>
            </a:r>
          </a:p>
          <a:p>
            <a:pPr>
              <a:lnSpc>
                <a:spcPct val="110000"/>
              </a:lnSpc>
            </a:pPr>
            <a:r>
              <a:rPr lang="en-US" sz="2400" dirty="0"/>
              <a:t>Each user have a profile with public rate.</a:t>
            </a:r>
          </a:p>
          <a:p>
            <a:pPr>
              <a:lnSpc>
                <a:spcPct val="110000"/>
              </a:lnSpc>
            </a:pPr>
            <a:r>
              <a:rPr lang="en-US" sz="2400" dirty="0"/>
              <a:t>Filtering estates by buy, rent, interested and offers.</a:t>
            </a:r>
          </a:p>
          <a:p>
            <a:pPr>
              <a:lnSpc>
                <a:spcPct val="110000"/>
              </a:lnSpc>
            </a:pPr>
            <a:r>
              <a:rPr lang="en-US" sz="2400" dirty="0"/>
              <a:t>Search by price, area and city</a:t>
            </a:r>
          </a:p>
          <a:p>
            <a:pPr>
              <a:lnSpc>
                <a:spcPct val="110000"/>
              </a:lnSpc>
            </a:pPr>
            <a:r>
              <a:rPr lang="en-US" sz="2400" dirty="0"/>
              <a:t>User can either rent or offer his estate for rent. </a:t>
            </a:r>
          </a:p>
          <a:p>
            <a:pPr>
              <a:lnSpc>
                <a:spcPct val="110000"/>
              </a:lnSpc>
            </a:pPr>
            <a:r>
              <a:rPr lang="en-US" sz="2400" dirty="0"/>
              <a:t>Each user can buy or sell.</a:t>
            </a:r>
          </a:p>
          <a:p>
            <a:pPr>
              <a:lnSpc>
                <a:spcPct val="110000"/>
              </a:lnSpc>
            </a:pPr>
            <a:r>
              <a:rPr lang="en-US" sz="2400" dirty="0"/>
              <a:t>Prediction for price by area and some features.</a:t>
            </a:r>
          </a:p>
          <a:p>
            <a:pPr>
              <a:lnSpc>
                <a:spcPct val="110000"/>
              </a:lnSpc>
            </a:pPr>
            <a:r>
              <a:rPr lang="en-US" sz="2400" dirty="0"/>
              <a:t>Rating and reviewing user happen after the completion of the deal.</a:t>
            </a:r>
          </a:p>
          <a:p>
            <a:pPr>
              <a:lnSpc>
                <a:spcPct val="110000"/>
              </a:lnSpc>
            </a:pPr>
            <a:r>
              <a:rPr lang="en-US" sz="2400" dirty="0">
                <a:sym typeface="Wingdings" panose="05000000000000000000" pitchFamily="2" charset="2"/>
              </a:rPr>
              <a:t>Show best seller according to how many estates he sold.</a:t>
            </a:r>
          </a:p>
        </p:txBody>
      </p:sp>
    </p:spTree>
    <p:extLst>
      <p:ext uri="{BB962C8B-B14F-4D97-AF65-F5344CB8AC3E}">
        <p14:creationId xmlns:p14="http://schemas.microsoft.com/office/powerpoint/2010/main" val="3924977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sz="4400" dirty="0"/>
              <a:t>Algorithms</a:t>
            </a:r>
          </a:p>
        </p:txBody>
      </p:sp>
      <p:sp>
        <p:nvSpPr>
          <p:cNvPr id="4" name="Slide Number Placeholder 3"/>
          <p:cNvSpPr>
            <a:spLocks noGrp="1"/>
          </p:cNvSpPr>
          <p:nvPr>
            <p:ph type="sldNum" sz="quarter" idx="12"/>
          </p:nvPr>
        </p:nvSpPr>
        <p:spPr/>
        <p:txBody>
          <a:bodyPr/>
          <a:lstStyle/>
          <a:p>
            <a:fld id="{03DC2DEF-D2FE-4B45-ABA4-9F153FD1C98A}" type="slidenum">
              <a:rPr lang="en-US" smtClean="0"/>
              <a:t>17</a:t>
            </a:fld>
            <a:endParaRPr lang="en-US" dirty="0"/>
          </a:p>
        </p:txBody>
      </p:sp>
      <p:pic>
        <p:nvPicPr>
          <p:cNvPr id="1026" name="Picture 2" descr="https://miro.medium.com/v2/resize:fit:875/1*ieWjercAmE8_imKd3WI7Ng.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34707" y="1205442"/>
            <a:ext cx="6396026" cy="494347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548298"/>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311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84106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XGBoost Algorithm</a:t>
            </a:r>
          </a:p>
        </p:txBody>
      </p:sp>
      <p:sp>
        <p:nvSpPr>
          <p:cNvPr id="4" name="Slide Number Placeholder 3"/>
          <p:cNvSpPr>
            <a:spLocks noGrp="1"/>
          </p:cNvSpPr>
          <p:nvPr>
            <p:ph type="sldNum" sz="quarter" idx="12"/>
          </p:nvPr>
        </p:nvSpPr>
        <p:spPr/>
        <p:txBody>
          <a:bodyPr/>
          <a:lstStyle/>
          <a:p>
            <a:fld id="{03DC2DEF-D2FE-4B45-ABA4-9F153FD1C98A}" type="slidenum">
              <a:rPr lang="en-US" smtClean="0"/>
              <a:t>18</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548298"/>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506992" y="564751"/>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519386" y="1199225"/>
            <a:ext cx="3999513" cy="4585871"/>
          </a:xfrm>
          <a:prstGeom prst="rect">
            <a:avLst/>
          </a:prstGeom>
          <a:noFill/>
        </p:spPr>
        <p:txBody>
          <a:bodyPr wrap="square" rtlCol="0">
            <a:spAutoFit/>
          </a:bodyPr>
          <a:lstStyle/>
          <a:p>
            <a:pPr marL="285750" indent="-285750">
              <a:buFont typeface="Arial" panose="020B0604020202020204" pitchFamily="34" charset="0"/>
              <a:buChar char="•"/>
            </a:pPr>
            <a:r>
              <a:rPr lang="en-US" sz="2400" dirty="0"/>
              <a:t>To predict price</a:t>
            </a:r>
          </a:p>
          <a:p>
            <a:pPr marL="285750" indent="-285750">
              <a:buFont typeface="Arial" panose="020B0604020202020204" pitchFamily="34" charset="0"/>
              <a:buChar char="•"/>
            </a:pPr>
            <a:r>
              <a:rPr lang="en-US" sz="2400" dirty="0"/>
              <a:t>XGBoost is a popular algorithm for solving supervised learning problems, such as regression and classification.</a:t>
            </a:r>
          </a:p>
          <a:p>
            <a:pPr marL="285750" indent="-285750">
              <a:buFont typeface="Arial" panose="020B0604020202020204" pitchFamily="34" charset="0"/>
              <a:buChar char="•"/>
            </a:pPr>
            <a:r>
              <a:rPr lang="en-US" sz="2400" dirty="0"/>
              <a:t>XGBoost is a popular algorithm for solving supervised learning problems, such as regression and classification.</a:t>
            </a:r>
          </a:p>
          <a:p>
            <a:pPr marL="285750" indent="-285750">
              <a:buFont typeface="Arial" panose="020B0604020202020204" pitchFamily="34" charset="0"/>
              <a:buChar char="•"/>
            </a:pPr>
            <a:endParaRPr lang="en-US" sz="2800" dirty="0"/>
          </a:p>
        </p:txBody>
      </p:sp>
      <p:pic>
        <p:nvPicPr>
          <p:cNvPr id="8" name="Content Placeholder 7">
            <a:extLst>
              <a:ext uri="{FF2B5EF4-FFF2-40B4-BE49-F238E27FC236}">
                <a16:creationId xmlns:a16="http://schemas.microsoft.com/office/drawing/2014/main" id="{9FA965D9-9BD2-20FD-F5B7-FC9CD370CDB2}"/>
              </a:ext>
            </a:extLst>
          </p:cNvPr>
          <p:cNvPicPr>
            <a:picLocks noGrp="1" noChangeAspect="1"/>
          </p:cNvPicPr>
          <p:nvPr>
            <p:ph idx="1"/>
          </p:nvPr>
        </p:nvPicPr>
        <p:blipFill>
          <a:blip r:embed="rId2"/>
          <a:stretch>
            <a:fillRect/>
          </a:stretch>
        </p:blipFill>
        <p:spPr>
          <a:xfrm>
            <a:off x="755734" y="1580460"/>
            <a:ext cx="6122408" cy="3697080"/>
          </a:xfrm>
        </p:spPr>
      </p:pic>
    </p:spTree>
    <p:extLst>
      <p:ext uri="{BB962C8B-B14F-4D97-AF65-F5344CB8AC3E}">
        <p14:creationId xmlns:p14="http://schemas.microsoft.com/office/powerpoint/2010/main" val="2666533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XGBoost Algorithm</a:t>
            </a:r>
          </a:p>
        </p:txBody>
      </p:sp>
      <p:sp>
        <p:nvSpPr>
          <p:cNvPr id="4" name="Slide Number Placeholder 3"/>
          <p:cNvSpPr>
            <a:spLocks noGrp="1"/>
          </p:cNvSpPr>
          <p:nvPr>
            <p:ph type="sldNum" sz="quarter" idx="12"/>
          </p:nvPr>
        </p:nvSpPr>
        <p:spPr/>
        <p:txBody>
          <a:bodyPr/>
          <a:lstStyle/>
          <a:p>
            <a:fld id="{03DC2DEF-D2FE-4B45-ABA4-9F153FD1C98A}" type="slidenum">
              <a:rPr lang="en-US" smtClean="0"/>
              <a:t>19</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548298"/>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389861" y="5482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8038012" y="2059011"/>
            <a:ext cx="3762102"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t>measure the performance by using Mean Squared Error and Mean Absolute Error</a:t>
            </a:r>
          </a:p>
          <a:p>
            <a:pPr marL="285750" indent="-285750">
              <a:buFont typeface="Arial" panose="020B0604020202020204" pitchFamily="34" charset="0"/>
              <a:buChar char="•"/>
            </a:pPr>
            <a:r>
              <a:rPr lang="en-US" sz="2400" dirty="0"/>
              <a:t>MSE = (1/n) * Σ (yᵢ - ȳ) ²</a:t>
            </a:r>
          </a:p>
          <a:p>
            <a:pPr marL="285750" indent="-285750">
              <a:buFont typeface="Arial" panose="020B0604020202020204" pitchFamily="34" charset="0"/>
              <a:buChar char="•"/>
            </a:pPr>
            <a:r>
              <a:rPr lang="en-US" sz="2400" dirty="0"/>
              <a:t>MAE = (1/n) * </a:t>
            </a:r>
            <a:r>
              <a:rPr lang="en-US" sz="2400" dirty="0" err="1"/>
              <a:t>Σ|y</a:t>
            </a:r>
            <a:r>
              <a:rPr lang="en-US" sz="2400" dirty="0"/>
              <a:t>ᵢ - ȳ|</a:t>
            </a:r>
          </a:p>
        </p:txBody>
      </p:sp>
      <p:sp>
        <p:nvSpPr>
          <p:cNvPr id="3" name="Content Placeholder 2"/>
          <p:cNvSpPr>
            <a:spLocks noGrp="1"/>
          </p:cNvSpPr>
          <p:nvPr>
            <p:ph idx="1"/>
          </p:nvPr>
        </p:nvSpPr>
        <p:spPr>
          <a:xfrm>
            <a:off x="484685" y="2261099"/>
            <a:ext cx="6368961" cy="2467655"/>
          </a:xfrm>
        </p:spPr>
        <p:txBody>
          <a:bodyPr>
            <a:normAutofit/>
          </a:bodyPr>
          <a:lstStyle/>
          <a:p>
            <a:r>
              <a:rPr lang="en-US" sz="2400" dirty="0"/>
              <a:t>using Mutual Information Regression to measure the statistical dependence between two variables, the mutual information between the predictor variable(s) and the target variable is estimated.</a:t>
            </a:r>
          </a:p>
          <a:p>
            <a:r>
              <a:rPr lang="en-US" sz="2400" dirty="0"/>
              <a:t>I(X;Y) = ∑ ∑ p(</a:t>
            </a:r>
            <a:r>
              <a:rPr lang="en-US" sz="2400" dirty="0" err="1"/>
              <a:t>x,y</a:t>
            </a:r>
            <a:r>
              <a:rPr lang="en-US" sz="2400" dirty="0"/>
              <a:t>) log(p(</a:t>
            </a:r>
            <a:r>
              <a:rPr lang="en-US" sz="2400" dirty="0" err="1"/>
              <a:t>x,y</a:t>
            </a:r>
            <a:r>
              <a:rPr lang="en-US" sz="2400" dirty="0"/>
              <a:t>) / (p(x) * p(y)))</a:t>
            </a:r>
          </a:p>
        </p:txBody>
      </p:sp>
    </p:spTree>
    <p:extLst>
      <p:ext uri="{BB962C8B-B14F-4D97-AF65-F5344CB8AC3E}">
        <p14:creationId xmlns:p14="http://schemas.microsoft.com/office/powerpoint/2010/main" val="1474415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val="1"/>
              </a:ext>
            </a:extLst>
          </p:cNvPr>
          <p:cNvPicPr>
            <a:picLocks noGrp="1" noChangeAspect="1"/>
          </p:cNvPicPr>
          <p:nvPr>
            <p:ph type="pic" sz="quarter" idx="10"/>
          </p:nvPr>
        </p:nvPicPr>
        <p:blipFill>
          <a:blip r:embed="rId2" cstate="email">
            <a:extLs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p:txBody>
          <a:bodyPr>
            <a:normAutofit fontScale="90000"/>
          </a:bodyPr>
          <a:lstStyle/>
          <a:p>
            <a:r>
              <a:rPr lang="en-US" dirty="0"/>
              <a:t>Real-Estate Smart Prediction System </a:t>
            </a:r>
          </a:p>
        </p:txBody>
      </p:sp>
    </p:spTree>
    <p:extLst>
      <p:ext uri="{BB962C8B-B14F-4D97-AF65-F5344CB8AC3E}">
        <p14:creationId xmlns:p14="http://schemas.microsoft.com/office/powerpoint/2010/main" val="14954965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XGBoost Algorithm</a:t>
            </a:r>
          </a:p>
        </p:txBody>
      </p:sp>
      <p:sp>
        <p:nvSpPr>
          <p:cNvPr id="4" name="Slide Number Placeholder 3"/>
          <p:cNvSpPr>
            <a:spLocks noGrp="1"/>
          </p:cNvSpPr>
          <p:nvPr>
            <p:ph type="sldNum" sz="quarter" idx="12"/>
          </p:nvPr>
        </p:nvSpPr>
        <p:spPr/>
        <p:txBody>
          <a:bodyPr/>
          <a:lstStyle/>
          <a:p>
            <a:fld id="{03DC2DEF-D2FE-4B45-ABA4-9F153FD1C98A}" type="slidenum">
              <a:rPr lang="en-US" smtClean="0"/>
              <a:t>20</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548298"/>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407616" y="5482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764654" y="1828236"/>
            <a:ext cx="4754245" cy="954107"/>
          </a:xfrm>
          <a:prstGeom prst="rect">
            <a:avLst/>
          </a:prstGeom>
          <a:noFill/>
        </p:spPr>
        <p:txBody>
          <a:bodyPr wrap="square" rtlCol="0">
            <a:spAutoFit/>
          </a:bodyPr>
          <a:lstStyle/>
          <a:p>
            <a:pPr marL="285750" indent="-285750">
              <a:buFont typeface="Arial" panose="020B0604020202020204" pitchFamily="34" charset="0"/>
              <a:buChar char="•"/>
            </a:pPr>
            <a:r>
              <a:rPr lang="en-US" sz="2800" dirty="0"/>
              <a:t>Importance of features using XGboost </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81809908"/>
              </p:ext>
            </p:extLst>
          </p:nvPr>
        </p:nvGraphicFramePr>
        <p:xfrm>
          <a:off x="1117509" y="2606613"/>
          <a:ext cx="3881212" cy="2958162"/>
        </p:xfrm>
        <a:graphic>
          <a:graphicData uri="http://schemas.openxmlformats.org/drawingml/2006/table">
            <a:tbl>
              <a:tblPr firstRow="1" bandRow="1">
                <a:tableStyleId>{BC89EF96-8CEA-46FF-86C4-4CE0E7609802}</a:tableStyleId>
              </a:tblPr>
              <a:tblGrid>
                <a:gridCol w="2042605">
                  <a:extLst>
                    <a:ext uri="{9D8B030D-6E8A-4147-A177-3AD203B41FA5}">
                      <a16:colId xmlns:a16="http://schemas.microsoft.com/office/drawing/2014/main" val="2455221133"/>
                    </a:ext>
                  </a:extLst>
                </a:gridCol>
                <a:gridCol w="1838607">
                  <a:extLst>
                    <a:ext uri="{9D8B030D-6E8A-4147-A177-3AD203B41FA5}">
                      <a16:colId xmlns:a16="http://schemas.microsoft.com/office/drawing/2014/main" val="1305824953"/>
                    </a:ext>
                  </a:extLst>
                </a:gridCol>
              </a:tblGrid>
              <a:tr h="493027">
                <a:tc>
                  <a:txBody>
                    <a:bodyPr/>
                    <a:lstStyle/>
                    <a:p>
                      <a:endParaRPr lang="en-US" sz="1100" kern="100" dirty="0">
                        <a:effectLst/>
                        <a:latin typeface="Calibri" panose="020F0502020204030204" pitchFamily="34" charset="0"/>
                        <a:cs typeface="Arial" panose="020B0604020202020204" pitchFamily="34" charset="0"/>
                      </a:endParaRPr>
                    </a:p>
                  </a:txBody>
                  <a:tcPr marL="68580" marR="68580" marT="0" marB="0"/>
                </a:tc>
                <a:tc>
                  <a:txBody>
                    <a:bodyPr/>
                    <a:lstStyle/>
                    <a:p>
                      <a:pPr marL="0" marR="0">
                        <a:lnSpc>
                          <a:spcPct val="15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XGboost</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84226067"/>
                  </a:ext>
                </a:extLst>
              </a:tr>
              <a:tr h="493027">
                <a:tc>
                  <a:txBody>
                    <a:bodyPr/>
                    <a:lstStyle/>
                    <a:p>
                      <a:pPr marL="0" marR="0">
                        <a:lnSpc>
                          <a:spcPct val="150000"/>
                        </a:lnSpc>
                        <a:spcBef>
                          <a:spcPts val="0"/>
                        </a:spcBef>
                        <a:spcAft>
                          <a:spcPts val="0"/>
                        </a:spcAft>
                      </a:pPr>
                      <a:r>
                        <a:rPr lang="en-US" sz="1400" b="1" kern="100">
                          <a:effectLst/>
                          <a:latin typeface="Times New Roman" panose="02020603050405020304" pitchFamily="18" charset="0"/>
                          <a:cs typeface="Times New Roman" panose="02020603050405020304" pitchFamily="18" charset="0"/>
                        </a:rPr>
                        <a:t>Mean absolute error</a:t>
                      </a:r>
                      <a:endParaRPr lang="en-US" sz="1400" b="1"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1926584.31</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4822162"/>
                  </a:ext>
                </a:extLst>
              </a:tr>
              <a:tr h="493027">
                <a:tc>
                  <a:txBody>
                    <a:bodyPr/>
                    <a:lstStyle/>
                    <a:p>
                      <a:pPr marL="0" marR="0">
                        <a:lnSpc>
                          <a:spcPct val="150000"/>
                        </a:lnSpc>
                        <a:spcBef>
                          <a:spcPts val="0"/>
                        </a:spcBef>
                        <a:spcAft>
                          <a:spcPts val="0"/>
                        </a:spcAft>
                      </a:pPr>
                      <a:r>
                        <a:rPr lang="en-US" sz="1400" b="1" kern="100">
                          <a:effectLst/>
                          <a:latin typeface="Times New Roman" panose="02020603050405020304" pitchFamily="18" charset="0"/>
                          <a:cs typeface="Times New Roman" panose="02020603050405020304" pitchFamily="18" charset="0"/>
                        </a:rPr>
                        <a:t>Mean squared error</a:t>
                      </a:r>
                      <a:endParaRPr lang="en-US" sz="1400" b="1"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7823557174860.56</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28005710"/>
                  </a:ext>
                </a:extLst>
              </a:tr>
              <a:tr h="493027">
                <a:tc>
                  <a:txBody>
                    <a:bodyPr/>
                    <a:lstStyle/>
                    <a:p>
                      <a:pPr marL="0" marR="0">
                        <a:lnSpc>
                          <a:spcPct val="150000"/>
                        </a:lnSpc>
                        <a:spcBef>
                          <a:spcPts val="0"/>
                        </a:spcBef>
                        <a:spcAft>
                          <a:spcPts val="0"/>
                        </a:spcAft>
                      </a:pPr>
                      <a:r>
                        <a:rPr lang="en-US" sz="1400" b="1" kern="100">
                          <a:effectLst/>
                          <a:latin typeface="Times New Roman" panose="02020603050405020304" pitchFamily="18" charset="0"/>
                          <a:cs typeface="Times New Roman" panose="02020603050405020304" pitchFamily="18" charset="0"/>
                        </a:rPr>
                        <a:t>Median absolute error</a:t>
                      </a:r>
                      <a:endParaRPr lang="en-US" sz="1400" b="1"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1337249.75</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55502894"/>
                  </a:ext>
                </a:extLst>
              </a:tr>
              <a:tr h="493027">
                <a:tc>
                  <a:txBody>
                    <a:bodyPr/>
                    <a:lstStyle/>
                    <a:p>
                      <a:pPr marL="0" marR="0">
                        <a:lnSpc>
                          <a:spcPct val="150000"/>
                        </a:lnSpc>
                        <a:spcBef>
                          <a:spcPts val="0"/>
                        </a:spcBef>
                        <a:spcAft>
                          <a:spcPts val="0"/>
                        </a:spcAft>
                      </a:pPr>
                      <a:r>
                        <a:rPr lang="en-US" sz="1400" b="1" kern="100">
                          <a:effectLst/>
                          <a:latin typeface="Times New Roman" panose="02020603050405020304" pitchFamily="18" charset="0"/>
                          <a:cs typeface="Times New Roman" panose="02020603050405020304" pitchFamily="18" charset="0"/>
                        </a:rPr>
                        <a:t>Explain variance score</a:t>
                      </a:r>
                      <a:endParaRPr lang="en-US" sz="1400" b="1"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0.69</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49698544"/>
                  </a:ext>
                </a:extLst>
              </a:tr>
              <a:tr h="493027">
                <a:tc>
                  <a:txBody>
                    <a:bodyPr/>
                    <a:lstStyle/>
                    <a:p>
                      <a:pPr marL="0" marR="0">
                        <a:lnSpc>
                          <a:spcPct val="150000"/>
                        </a:lnSpc>
                        <a:spcBef>
                          <a:spcPts val="0"/>
                        </a:spcBef>
                        <a:spcAft>
                          <a:spcPts val="0"/>
                        </a:spcAft>
                      </a:pPr>
                      <a:r>
                        <a:rPr lang="en-US" sz="1400" b="1" kern="100" dirty="0">
                          <a:effectLst/>
                          <a:latin typeface="Times New Roman" panose="02020603050405020304" pitchFamily="18" charset="0"/>
                          <a:cs typeface="Times New Roman" panose="02020603050405020304" pitchFamily="18" charset="0"/>
                        </a:rPr>
                        <a:t>R2 score</a:t>
                      </a:r>
                      <a:endParaRPr lang="en-US" sz="1400" b="1"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0.69</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91530040"/>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511567336"/>
              </p:ext>
            </p:extLst>
          </p:nvPr>
        </p:nvGraphicFramePr>
        <p:xfrm>
          <a:off x="6834324" y="2941575"/>
          <a:ext cx="3328579" cy="2623201"/>
        </p:xfrm>
        <a:graphic>
          <a:graphicData uri="http://schemas.openxmlformats.org/drawingml/2006/table">
            <a:tbl>
              <a:tblPr firstRow="1" firstCol="1" bandRow="1">
                <a:tableStyleId>{BC89EF96-8CEA-46FF-86C4-4CE0E7609802}</a:tableStyleId>
              </a:tblPr>
              <a:tblGrid>
                <a:gridCol w="1927204">
                  <a:extLst>
                    <a:ext uri="{9D8B030D-6E8A-4147-A177-3AD203B41FA5}">
                      <a16:colId xmlns:a16="http://schemas.microsoft.com/office/drawing/2014/main" val="3815308090"/>
                    </a:ext>
                  </a:extLst>
                </a:gridCol>
                <a:gridCol w="1401375">
                  <a:extLst>
                    <a:ext uri="{9D8B030D-6E8A-4147-A177-3AD203B41FA5}">
                      <a16:colId xmlns:a16="http://schemas.microsoft.com/office/drawing/2014/main" val="3714022918"/>
                    </a:ext>
                  </a:extLst>
                </a:gridCol>
              </a:tblGrid>
              <a:tr h="374743">
                <a:tc>
                  <a:txBody>
                    <a:bodyPr/>
                    <a:lstStyle/>
                    <a:p>
                      <a:pPr marL="0" marR="0">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Area</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b="0" kern="100" dirty="0">
                          <a:effectLst/>
                          <a:latin typeface="Times New Roman" panose="02020603050405020304" pitchFamily="18" charset="0"/>
                          <a:cs typeface="Times New Roman" panose="02020603050405020304" pitchFamily="18" charset="0"/>
                        </a:rPr>
                        <a:t>0.863977</a:t>
                      </a:r>
                      <a:endParaRPr lang="en-US" sz="14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22493156"/>
                  </a:ext>
                </a:extLst>
              </a:tr>
              <a:tr h="374743">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Payment_Option</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0.228052</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9769191"/>
                  </a:ext>
                </a:extLst>
              </a:tr>
              <a:tr h="374743">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Bathrooms</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0.121363</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84195664"/>
                  </a:ext>
                </a:extLst>
              </a:tr>
              <a:tr h="374743">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Bedrooms</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0.083963</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90831958"/>
                  </a:ext>
                </a:extLst>
              </a:tr>
              <a:tr h="374743">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Pool</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0.050154</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69945274"/>
                  </a:ext>
                </a:extLst>
              </a:tr>
              <a:tr h="374743">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Elevator</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0.030619</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1239788"/>
                  </a:ext>
                </a:extLst>
              </a:tr>
              <a:tr h="374743">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Pets_Allowed</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0.029793</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68254586"/>
                  </a:ext>
                </a:extLst>
              </a:tr>
            </a:tbl>
          </a:graphicData>
        </a:graphic>
      </p:graphicFrame>
      <p:sp>
        <p:nvSpPr>
          <p:cNvPr id="11" name="TextBox 10"/>
          <p:cNvSpPr txBox="1"/>
          <p:nvPr/>
        </p:nvSpPr>
        <p:spPr>
          <a:xfrm>
            <a:off x="770744" y="1828236"/>
            <a:ext cx="4079929" cy="523220"/>
          </a:xfrm>
          <a:prstGeom prst="rect">
            <a:avLst/>
          </a:prstGeom>
          <a:noFill/>
        </p:spPr>
        <p:txBody>
          <a:bodyPr wrap="square" rtlCol="0">
            <a:spAutoFit/>
          </a:bodyPr>
          <a:lstStyle/>
          <a:p>
            <a:pPr marL="285750" indent="-285750">
              <a:buFont typeface="Arial" panose="020B0604020202020204" pitchFamily="34" charset="0"/>
              <a:buChar char="•"/>
            </a:pPr>
            <a:r>
              <a:rPr lang="en-US" sz="2800" dirty="0"/>
              <a:t>Results of using XGboost</a:t>
            </a:r>
          </a:p>
        </p:txBody>
      </p:sp>
    </p:spTree>
    <p:extLst>
      <p:ext uri="{BB962C8B-B14F-4D97-AF65-F5344CB8AC3E}">
        <p14:creationId xmlns:p14="http://schemas.microsoft.com/office/powerpoint/2010/main" val="3128627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ANN Algorithm</a:t>
            </a:r>
          </a:p>
        </p:txBody>
      </p:sp>
      <p:sp>
        <p:nvSpPr>
          <p:cNvPr id="4" name="Slide Number Placeholder 3"/>
          <p:cNvSpPr>
            <a:spLocks noGrp="1"/>
          </p:cNvSpPr>
          <p:nvPr>
            <p:ph type="sldNum" sz="quarter" idx="12"/>
          </p:nvPr>
        </p:nvSpPr>
        <p:spPr/>
        <p:txBody>
          <a:bodyPr/>
          <a:lstStyle/>
          <a:p>
            <a:fld id="{03DC2DEF-D2FE-4B45-ABA4-9F153FD1C98A}" type="slidenum">
              <a:rPr lang="en-US" smtClean="0"/>
              <a:t>21</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548298"/>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407616" y="5482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764654" y="1828236"/>
            <a:ext cx="4754245" cy="954107"/>
          </a:xfrm>
          <a:prstGeom prst="rect">
            <a:avLst/>
          </a:prstGeom>
          <a:noFill/>
        </p:spPr>
        <p:txBody>
          <a:bodyPr wrap="square" rtlCol="0">
            <a:spAutoFit/>
          </a:bodyPr>
          <a:lstStyle/>
          <a:p>
            <a:pPr marL="285750" indent="-285750">
              <a:buFont typeface="Arial" panose="020B0604020202020204" pitchFamily="34" charset="0"/>
              <a:buChar char="•"/>
            </a:pPr>
            <a:r>
              <a:rPr lang="en-US" sz="2800" dirty="0"/>
              <a:t>Importance of features using ANN</a:t>
            </a:r>
          </a:p>
        </p:txBody>
      </p:sp>
      <p:sp>
        <p:nvSpPr>
          <p:cNvPr id="11" name="TextBox 10"/>
          <p:cNvSpPr txBox="1"/>
          <p:nvPr/>
        </p:nvSpPr>
        <p:spPr>
          <a:xfrm>
            <a:off x="770744" y="1828236"/>
            <a:ext cx="4079929" cy="523220"/>
          </a:xfrm>
          <a:prstGeom prst="rect">
            <a:avLst/>
          </a:prstGeom>
          <a:noFill/>
        </p:spPr>
        <p:txBody>
          <a:bodyPr wrap="square" rtlCol="0">
            <a:spAutoFit/>
          </a:bodyPr>
          <a:lstStyle/>
          <a:p>
            <a:pPr marL="285750" indent="-285750">
              <a:buFont typeface="Arial" panose="020B0604020202020204" pitchFamily="34" charset="0"/>
              <a:buChar char="•"/>
            </a:pPr>
            <a:r>
              <a:rPr lang="en-US" sz="2800" dirty="0"/>
              <a:t>Results of using ANN</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381924499"/>
              </p:ext>
            </p:extLst>
          </p:nvPr>
        </p:nvGraphicFramePr>
        <p:xfrm>
          <a:off x="1365181" y="2941575"/>
          <a:ext cx="3877379" cy="3067340"/>
        </p:xfrm>
        <a:graphic>
          <a:graphicData uri="http://schemas.openxmlformats.org/drawingml/2006/table">
            <a:tbl>
              <a:tblPr firstRow="1" bandRow="1">
                <a:tableStyleId>{BC89EF96-8CEA-46FF-86C4-4CE0E7609802}</a:tableStyleId>
              </a:tblPr>
              <a:tblGrid>
                <a:gridCol w="2040587">
                  <a:extLst>
                    <a:ext uri="{9D8B030D-6E8A-4147-A177-3AD203B41FA5}">
                      <a16:colId xmlns:a16="http://schemas.microsoft.com/office/drawing/2014/main" val="3162962478"/>
                    </a:ext>
                  </a:extLst>
                </a:gridCol>
                <a:gridCol w="1836792">
                  <a:extLst>
                    <a:ext uri="{9D8B030D-6E8A-4147-A177-3AD203B41FA5}">
                      <a16:colId xmlns:a16="http://schemas.microsoft.com/office/drawing/2014/main" val="3505841259"/>
                    </a:ext>
                  </a:extLst>
                </a:gridCol>
              </a:tblGrid>
              <a:tr h="490967">
                <a:tc>
                  <a:txBody>
                    <a:bodyPr/>
                    <a:lstStyle/>
                    <a:p>
                      <a:endParaRPr lang="en-US" sz="1100" kern="100" dirty="0">
                        <a:effectLst/>
                        <a:latin typeface="Calibri" panose="020F0502020204030204" pitchFamily="34" charset="0"/>
                        <a:cs typeface="Arial" panose="020B0604020202020204" pitchFamily="34" charset="0"/>
                      </a:endParaRPr>
                    </a:p>
                  </a:txBody>
                  <a:tcPr marL="68580" marR="68580" marT="0" marB="0"/>
                </a:tc>
                <a:tc>
                  <a:txBody>
                    <a:bodyPr/>
                    <a:lstStyle/>
                    <a:p>
                      <a:pPr marL="0" marR="0">
                        <a:lnSpc>
                          <a:spcPct val="15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ANN</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97267277"/>
                  </a:ext>
                </a:extLst>
              </a:tr>
              <a:tr h="590235">
                <a:tc>
                  <a:txBody>
                    <a:bodyPr/>
                    <a:lstStyle/>
                    <a:p>
                      <a:pPr marL="0" marR="0">
                        <a:lnSpc>
                          <a:spcPct val="150000"/>
                        </a:lnSpc>
                        <a:spcBef>
                          <a:spcPts val="0"/>
                        </a:spcBef>
                        <a:spcAft>
                          <a:spcPts val="0"/>
                        </a:spcAft>
                      </a:pPr>
                      <a:r>
                        <a:rPr lang="en-US" sz="1400" b="1" kern="100">
                          <a:effectLst/>
                          <a:latin typeface="Times New Roman" panose="02020603050405020304" pitchFamily="18" charset="0"/>
                          <a:cs typeface="Times New Roman" panose="02020603050405020304" pitchFamily="18" charset="0"/>
                        </a:rPr>
                        <a:t>Mean absolute error</a:t>
                      </a:r>
                      <a:endParaRPr lang="en-US" sz="1400" b="1"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709162.66</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98007801"/>
                  </a:ext>
                </a:extLst>
              </a:tr>
              <a:tr h="590235">
                <a:tc>
                  <a:txBody>
                    <a:bodyPr/>
                    <a:lstStyle/>
                    <a:p>
                      <a:pPr marL="0" marR="0">
                        <a:lnSpc>
                          <a:spcPct val="150000"/>
                        </a:lnSpc>
                        <a:spcBef>
                          <a:spcPts val="0"/>
                        </a:spcBef>
                        <a:spcAft>
                          <a:spcPts val="0"/>
                        </a:spcAft>
                      </a:pPr>
                      <a:r>
                        <a:rPr lang="en-US" sz="1400" b="1" kern="100">
                          <a:effectLst/>
                          <a:latin typeface="Times New Roman" panose="02020603050405020304" pitchFamily="18" charset="0"/>
                          <a:cs typeface="Times New Roman" panose="02020603050405020304" pitchFamily="18" charset="0"/>
                        </a:rPr>
                        <a:t>Mean squared error</a:t>
                      </a:r>
                      <a:endParaRPr lang="en-US" sz="1400" b="1"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1334609082788.72</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06947239"/>
                  </a:ext>
                </a:extLst>
              </a:tr>
              <a:tr h="529869">
                <a:tc>
                  <a:txBody>
                    <a:bodyPr/>
                    <a:lstStyle/>
                    <a:p>
                      <a:pPr marL="0" marR="0">
                        <a:lnSpc>
                          <a:spcPct val="150000"/>
                        </a:lnSpc>
                        <a:spcBef>
                          <a:spcPts val="0"/>
                        </a:spcBef>
                        <a:spcAft>
                          <a:spcPts val="0"/>
                        </a:spcAft>
                      </a:pPr>
                      <a:r>
                        <a:rPr lang="en-US" sz="1400" b="1" kern="100">
                          <a:effectLst/>
                          <a:latin typeface="Times New Roman" panose="02020603050405020304" pitchFamily="18" charset="0"/>
                          <a:cs typeface="Times New Roman" panose="02020603050405020304" pitchFamily="18" charset="0"/>
                        </a:rPr>
                        <a:t>Median absolute error</a:t>
                      </a:r>
                      <a:endParaRPr lang="en-US" sz="1400" b="1"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428703.5</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14753862"/>
                  </a:ext>
                </a:extLst>
              </a:tr>
              <a:tr h="433017">
                <a:tc>
                  <a:txBody>
                    <a:bodyPr/>
                    <a:lstStyle/>
                    <a:p>
                      <a:pPr marL="0" marR="0">
                        <a:lnSpc>
                          <a:spcPct val="150000"/>
                        </a:lnSpc>
                        <a:spcBef>
                          <a:spcPts val="0"/>
                        </a:spcBef>
                        <a:spcAft>
                          <a:spcPts val="0"/>
                        </a:spcAft>
                      </a:pPr>
                      <a:r>
                        <a:rPr lang="en-US" sz="1400" b="1" kern="100">
                          <a:effectLst/>
                          <a:latin typeface="Times New Roman" panose="02020603050405020304" pitchFamily="18" charset="0"/>
                          <a:cs typeface="Times New Roman" panose="02020603050405020304" pitchFamily="18" charset="0"/>
                        </a:rPr>
                        <a:t>Explain variance score</a:t>
                      </a:r>
                      <a:endParaRPr lang="en-US" sz="1400" b="1"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0.56</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61602035"/>
                  </a:ext>
                </a:extLst>
              </a:tr>
              <a:tr h="433017">
                <a:tc>
                  <a:txBody>
                    <a:bodyPr/>
                    <a:lstStyle/>
                    <a:p>
                      <a:pPr marL="0" marR="0">
                        <a:lnSpc>
                          <a:spcPct val="150000"/>
                        </a:lnSpc>
                        <a:spcBef>
                          <a:spcPts val="0"/>
                        </a:spcBef>
                        <a:spcAft>
                          <a:spcPts val="0"/>
                        </a:spcAft>
                      </a:pPr>
                      <a:r>
                        <a:rPr lang="en-US" sz="1400" b="1" kern="100" dirty="0">
                          <a:effectLst/>
                          <a:latin typeface="Times New Roman" panose="02020603050405020304" pitchFamily="18" charset="0"/>
                          <a:cs typeface="Times New Roman" panose="02020603050405020304" pitchFamily="18" charset="0"/>
                        </a:rPr>
                        <a:t>R2 score</a:t>
                      </a:r>
                      <a:endParaRPr lang="en-US" sz="1400" b="1"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0.56</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77935189"/>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4244922090"/>
              </p:ext>
            </p:extLst>
          </p:nvPr>
        </p:nvGraphicFramePr>
        <p:xfrm>
          <a:off x="6909367" y="2941575"/>
          <a:ext cx="3131616" cy="2501282"/>
        </p:xfrm>
        <a:graphic>
          <a:graphicData uri="http://schemas.openxmlformats.org/drawingml/2006/table">
            <a:tbl>
              <a:tblPr firstRow="1" firstCol="1" bandRow="1">
                <a:tableStyleId>{BC89EF96-8CEA-46FF-86C4-4CE0E7609802}</a:tableStyleId>
              </a:tblPr>
              <a:tblGrid>
                <a:gridCol w="1813165">
                  <a:extLst>
                    <a:ext uri="{9D8B030D-6E8A-4147-A177-3AD203B41FA5}">
                      <a16:colId xmlns:a16="http://schemas.microsoft.com/office/drawing/2014/main" val="2246191065"/>
                    </a:ext>
                  </a:extLst>
                </a:gridCol>
                <a:gridCol w="1318451">
                  <a:extLst>
                    <a:ext uri="{9D8B030D-6E8A-4147-A177-3AD203B41FA5}">
                      <a16:colId xmlns:a16="http://schemas.microsoft.com/office/drawing/2014/main" val="501216029"/>
                    </a:ext>
                  </a:extLst>
                </a:gridCol>
              </a:tblGrid>
              <a:tr h="357326">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Area             </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b="0" kern="100" dirty="0">
                          <a:effectLst/>
                          <a:latin typeface="Times New Roman" panose="02020603050405020304" pitchFamily="18" charset="0"/>
                          <a:cs typeface="Times New Roman" panose="02020603050405020304" pitchFamily="18" charset="0"/>
                        </a:rPr>
                        <a:t>0.491899</a:t>
                      </a:r>
                      <a:endParaRPr lang="en-US" sz="14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04144935"/>
                  </a:ext>
                </a:extLst>
              </a:tr>
              <a:tr h="357326">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Bathrooms</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0.190262</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33311921"/>
                  </a:ext>
                </a:extLst>
              </a:tr>
              <a:tr h="357326">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Payment_Option</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0.131922</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34835209"/>
                  </a:ext>
                </a:extLst>
              </a:tr>
              <a:tr h="357326">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Bedrooms</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0.111004</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71537155"/>
                  </a:ext>
                </a:extLst>
              </a:tr>
              <a:tr h="357326">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Delivery_Date</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0.095696</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52949417"/>
                  </a:ext>
                </a:extLst>
              </a:tr>
              <a:tr h="357326">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Delivery_Term</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0.090273</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12556200"/>
                  </a:ext>
                </a:extLst>
              </a:tr>
              <a:tr h="357326">
                <a:tc>
                  <a:txBody>
                    <a:bodyPr/>
                    <a:lstStyle/>
                    <a:p>
                      <a:pPr marL="0" marR="0">
                        <a:spcBef>
                          <a:spcPts val="0"/>
                        </a:spcBef>
                        <a:spcAft>
                          <a:spcPts val="0"/>
                        </a:spcAft>
                      </a:pPr>
                      <a:r>
                        <a:rPr lang="en-US" sz="1400" kern="100">
                          <a:effectLst/>
                          <a:latin typeface="Times New Roman" panose="02020603050405020304" pitchFamily="18" charset="0"/>
                          <a:cs typeface="Times New Roman" panose="02020603050405020304" pitchFamily="18" charset="0"/>
                        </a:rPr>
                        <a:t>Type</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0.086459</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20563217"/>
                  </a:ext>
                </a:extLst>
              </a:tr>
            </a:tbl>
          </a:graphicData>
        </a:graphic>
      </p:graphicFrame>
    </p:spTree>
    <p:extLst>
      <p:ext uri="{BB962C8B-B14F-4D97-AF65-F5344CB8AC3E}">
        <p14:creationId xmlns:p14="http://schemas.microsoft.com/office/powerpoint/2010/main" val="25561478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dirty="0" err="1"/>
              <a:t>XGBoost</a:t>
            </a:r>
            <a:r>
              <a:rPr lang="en-US" dirty="0"/>
              <a:t> Algorithm</a:t>
            </a:r>
          </a:p>
        </p:txBody>
      </p:sp>
      <p:sp>
        <p:nvSpPr>
          <p:cNvPr id="4" name="Slide Number Placeholder 3"/>
          <p:cNvSpPr>
            <a:spLocks noGrp="1"/>
          </p:cNvSpPr>
          <p:nvPr>
            <p:ph type="sldNum" sz="quarter" idx="12"/>
          </p:nvPr>
        </p:nvSpPr>
        <p:spPr/>
        <p:txBody>
          <a:bodyPr/>
          <a:lstStyle/>
          <a:p>
            <a:fld id="{03DC2DEF-D2FE-4B45-ABA4-9F153FD1C98A}" type="slidenum">
              <a:rPr lang="en-US" smtClean="0"/>
              <a:t>22</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548298"/>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354350" y="556291"/>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pic>
        <p:nvPicPr>
          <p:cNvPr id="10" name="Content Placeholder 9" descr="No description available."/>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71178" y="1137307"/>
            <a:ext cx="7734300" cy="4697436"/>
          </a:xfrm>
          <a:prstGeom prst="rect">
            <a:avLst/>
          </a:prstGeom>
          <a:noFill/>
        </p:spPr>
      </p:pic>
      <p:sp>
        <p:nvSpPr>
          <p:cNvPr id="11" name="TextBox 10"/>
          <p:cNvSpPr txBox="1"/>
          <p:nvPr/>
        </p:nvSpPr>
        <p:spPr>
          <a:xfrm>
            <a:off x="8105775" y="2059013"/>
            <a:ext cx="3556000"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Enter the estate’s features and wait to show the predicted price</a:t>
            </a:r>
          </a:p>
        </p:txBody>
      </p:sp>
    </p:spTree>
    <p:extLst>
      <p:ext uri="{BB962C8B-B14F-4D97-AF65-F5344CB8AC3E}">
        <p14:creationId xmlns:p14="http://schemas.microsoft.com/office/powerpoint/2010/main" val="30160303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dirty="0" err="1"/>
              <a:t>XGBoost</a:t>
            </a:r>
            <a:r>
              <a:rPr lang="en-US" dirty="0"/>
              <a:t> Algorithm</a:t>
            </a:r>
          </a:p>
        </p:txBody>
      </p:sp>
      <p:sp>
        <p:nvSpPr>
          <p:cNvPr id="4" name="Slide Number Placeholder 3"/>
          <p:cNvSpPr>
            <a:spLocks noGrp="1"/>
          </p:cNvSpPr>
          <p:nvPr>
            <p:ph type="sldNum" sz="quarter" idx="12"/>
          </p:nvPr>
        </p:nvSpPr>
        <p:spPr/>
        <p:txBody>
          <a:bodyPr/>
          <a:lstStyle/>
          <a:p>
            <a:fld id="{03DC2DEF-D2FE-4B45-ABA4-9F153FD1C98A}" type="slidenum">
              <a:rPr lang="en-US" smtClean="0"/>
              <a:t>23</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548298"/>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407616" y="5482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8105775" y="2059013"/>
            <a:ext cx="3556000"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Enter the estate’s features and wait to show the predicted price</a:t>
            </a:r>
          </a:p>
        </p:txBody>
      </p:sp>
      <p:sp>
        <p:nvSpPr>
          <p:cNvPr id="3" name="Content Placeholder 2"/>
          <p:cNvSpPr>
            <a:spLocks noGrp="1"/>
          </p:cNvSpPr>
          <p:nvPr>
            <p:ph idx="1"/>
          </p:nvPr>
        </p:nvSpPr>
        <p:spPr>
          <a:xfrm>
            <a:off x="371474" y="1210492"/>
            <a:ext cx="7509783" cy="4966472"/>
          </a:xfrm>
        </p:spPr>
        <p:txBody>
          <a:bodyPr/>
          <a:lstStyle/>
          <a:p>
            <a:endParaRPr lang="en-US" dirty="0"/>
          </a:p>
        </p:txBody>
      </p:sp>
      <p:pic>
        <p:nvPicPr>
          <p:cNvPr id="12" name="Picture 11" descr="A screenshot of a computer&#10;&#10;Description automatically generated with medium confidence"/>
          <p:cNvPicPr/>
          <p:nvPr/>
        </p:nvPicPr>
        <p:blipFill>
          <a:blip r:embed="rId2"/>
          <a:stretch>
            <a:fillRect/>
          </a:stretch>
        </p:blipFill>
        <p:spPr>
          <a:xfrm>
            <a:off x="371474" y="1233488"/>
            <a:ext cx="6575481" cy="3089219"/>
          </a:xfrm>
          <a:prstGeom prst="rect">
            <a:avLst/>
          </a:prstGeom>
        </p:spPr>
      </p:pic>
      <p:sp>
        <p:nvSpPr>
          <p:cNvPr id="13" name="Rectangle 12"/>
          <p:cNvSpPr/>
          <p:nvPr/>
        </p:nvSpPr>
        <p:spPr>
          <a:xfrm>
            <a:off x="1851251" y="1297746"/>
            <a:ext cx="390525" cy="183288"/>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Rectangle 13"/>
          <p:cNvSpPr/>
          <p:nvPr/>
        </p:nvSpPr>
        <p:spPr>
          <a:xfrm>
            <a:off x="2355830" y="2908344"/>
            <a:ext cx="692169" cy="305119"/>
          </a:xfrm>
          <a:prstGeom prst="rect">
            <a:avLst/>
          </a:prstGeom>
          <a:noFill/>
          <a:ln w="190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 name="Rectangle 14"/>
          <p:cNvSpPr/>
          <p:nvPr/>
        </p:nvSpPr>
        <p:spPr>
          <a:xfrm>
            <a:off x="2355830" y="3254341"/>
            <a:ext cx="1249519" cy="236486"/>
          </a:xfrm>
          <a:prstGeom prst="rect">
            <a:avLst/>
          </a:prstGeom>
          <a:noFill/>
          <a:ln w="190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 name="Right Arrow 15"/>
          <p:cNvSpPr/>
          <p:nvPr/>
        </p:nvSpPr>
        <p:spPr>
          <a:xfrm>
            <a:off x="1558833" y="2960731"/>
            <a:ext cx="687977" cy="191633"/>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p:nvSpPr>
        <p:spPr>
          <a:xfrm>
            <a:off x="1553799" y="3281777"/>
            <a:ext cx="687977" cy="191633"/>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66466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Sentiment Analysis</a:t>
            </a:r>
          </a:p>
        </p:txBody>
      </p:sp>
      <p:sp>
        <p:nvSpPr>
          <p:cNvPr id="4" name="Slide Number Placeholder 3"/>
          <p:cNvSpPr>
            <a:spLocks noGrp="1"/>
          </p:cNvSpPr>
          <p:nvPr>
            <p:ph type="sldNum" sz="quarter" idx="12"/>
          </p:nvPr>
        </p:nvSpPr>
        <p:spPr/>
        <p:txBody>
          <a:bodyPr/>
          <a:lstStyle/>
          <a:p>
            <a:fld id="{03DC2DEF-D2FE-4B45-ABA4-9F153FD1C98A}" type="slidenum">
              <a:rPr lang="en-US" smtClean="0"/>
              <a:t>24</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548298"/>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389861" y="548298"/>
            <a:ext cx="3802139"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49851" y="1307122"/>
            <a:ext cx="11069049" cy="4530993"/>
          </a:xfrm>
        </p:spPr>
        <p:txBody>
          <a:bodyPr>
            <a:normAutofit/>
          </a:bodyPr>
          <a:lstStyle/>
          <a:p>
            <a:r>
              <a:rPr lang="en-US" sz="2600" dirty="0"/>
              <a:t>Sentiment analysis, also known as opinion mining, is the process of determining and analyzing the emotional tone or sentiment expressed in a piece of text, such as </a:t>
            </a:r>
            <a:r>
              <a:rPr lang="en-US" sz="2600" dirty="0">
                <a:solidFill>
                  <a:srgbClr val="FF0000"/>
                </a:solidFill>
              </a:rPr>
              <a:t>reviews</a:t>
            </a:r>
            <a:r>
              <a:rPr lang="en-US" sz="2600" dirty="0"/>
              <a:t>. </a:t>
            </a:r>
          </a:p>
          <a:p>
            <a:r>
              <a:rPr lang="en-US" sz="2600" dirty="0"/>
              <a:t>Using sentiment analysis to evaluate </a:t>
            </a:r>
            <a:r>
              <a:rPr lang="en-US" sz="2600" dirty="0">
                <a:solidFill>
                  <a:srgbClr val="FF0000"/>
                </a:solidFill>
              </a:rPr>
              <a:t>the rate </a:t>
            </a:r>
            <a:r>
              <a:rPr lang="en-US" sz="2600" dirty="0"/>
              <a:t>of the user based on </a:t>
            </a:r>
            <a:r>
              <a:rPr lang="en-US" sz="2600" dirty="0">
                <a:solidFill>
                  <a:srgbClr val="FF0000"/>
                </a:solidFill>
              </a:rPr>
              <a:t>reviews</a:t>
            </a:r>
            <a:r>
              <a:rPr lang="en-US" sz="2600" dirty="0"/>
              <a:t>.</a:t>
            </a:r>
          </a:p>
          <a:p>
            <a:r>
              <a:rPr lang="en-US" sz="2600" dirty="0"/>
              <a:t>The purpose of model to provide </a:t>
            </a:r>
            <a:r>
              <a:rPr lang="en-US" sz="2600" dirty="0">
                <a:solidFill>
                  <a:srgbClr val="FF0000"/>
                </a:solidFill>
              </a:rPr>
              <a:t>flask web app</a:t>
            </a:r>
            <a:r>
              <a:rPr lang="en-US" sz="2600" dirty="0"/>
              <a:t>, that takes </a:t>
            </a:r>
            <a:r>
              <a:rPr lang="en-US" sz="2600" dirty="0">
                <a:solidFill>
                  <a:srgbClr val="FF0000"/>
                </a:solidFill>
              </a:rPr>
              <a:t>sentence(</a:t>
            </a:r>
            <a:r>
              <a:rPr lang="en-US" sz="2600" dirty="0">
                <a:solidFill>
                  <a:schemeClr val="tx2"/>
                </a:solidFill>
              </a:rPr>
              <a:t>review</a:t>
            </a:r>
            <a:r>
              <a:rPr lang="en-US" sz="2600" dirty="0">
                <a:solidFill>
                  <a:srgbClr val="FF0000"/>
                </a:solidFill>
              </a:rPr>
              <a:t>)</a:t>
            </a:r>
            <a:r>
              <a:rPr lang="en-US" sz="2600" dirty="0"/>
              <a:t> as </a:t>
            </a:r>
            <a:r>
              <a:rPr lang="en-US" sz="2600" dirty="0">
                <a:solidFill>
                  <a:srgbClr val="FF0000"/>
                </a:solidFill>
              </a:rPr>
              <a:t>input</a:t>
            </a:r>
            <a:r>
              <a:rPr lang="en-US" sz="2600" dirty="0"/>
              <a:t> and using </a:t>
            </a:r>
            <a:r>
              <a:rPr lang="en-US" sz="2600" dirty="0">
                <a:solidFill>
                  <a:srgbClr val="FF0000"/>
                </a:solidFill>
              </a:rPr>
              <a:t>VADER tool</a:t>
            </a:r>
            <a:r>
              <a:rPr lang="en-US" sz="2600" dirty="0"/>
              <a:t>  in </a:t>
            </a:r>
            <a:r>
              <a:rPr lang="en-US" sz="2600" dirty="0">
                <a:solidFill>
                  <a:srgbClr val="FF0000"/>
                </a:solidFill>
              </a:rPr>
              <a:t>NLTK library</a:t>
            </a:r>
            <a:r>
              <a:rPr lang="en-US" sz="2600" dirty="0"/>
              <a:t>, the app </a:t>
            </a:r>
            <a:r>
              <a:rPr lang="en-US" sz="2600" dirty="0">
                <a:solidFill>
                  <a:srgbClr val="FF0000"/>
                </a:solidFill>
              </a:rPr>
              <a:t>return JSON object</a:t>
            </a:r>
            <a:r>
              <a:rPr lang="en-US" sz="2600" dirty="0"/>
              <a:t> containing sentiment label (“</a:t>
            </a:r>
            <a:r>
              <a:rPr lang="en-US" sz="2600" dirty="0">
                <a:solidFill>
                  <a:srgbClr val="FF0000"/>
                </a:solidFill>
              </a:rPr>
              <a:t>positive</a:t>
            </a:r>
            <a:r>
              <a:rPr lang="en-US" sz="2600" dirty="0"/>
              <a:t>”, “</a:t>
            </a:r>
            <a:r>
              <a:rPr lang="en-US" sz="2600" dirty="0">
                <a:solidFill>
                  <a:srgbClr val="FF0000"/>
                </a:solidFill>
              </a:rPr>
              <a:t>negative</a:t>
            </a:r>
            <a:r>
              <a:rPr lang="en-US" sz="2600" dirty="0"/>
              <a:t>”).</a:t>
            </a:r>
          </a:p>
          <a:p>
            <a:r>
              <a:rPr lang="en-US" sz="2600" dirty="0">
                <a:solidFill>
                  <a:srgbClr val="FF0000"/>
                </a:solidFill>
              </a:rPr>
              <a:t>VADER tool</a:t>
            </a:r>
            <a:r>
              <a:rPr lang="en-US" sz="2600" dirty="0"/>
              <a:t> take sentence and calculate </a:t>
            </a:r>
            <a:r>
              <a:rPr lang="en-US" sz="2600" dirty="0">
                <a:solidFill>
                  <a:srgbClr val="FF0000"/>
                </a:solidFill>
              </a:rPr>
              <a:t>score</a:t>
            </a:r>
            <a:r>
              <a:rPr lang="en-US" sz="2600" dirty="0"/>
              <a:t> for it, score in </a:t>
            </a:r>
            <a:r>
              <a:rPr lang="en-US" sz="2600" dirty="0">
                <a:solidFill>
                  <a:srgbClr val="FF0000"/>
                </a:solidFill>
              </a:rPr>
              <a:t>range</a:t>
            </a:r>
            <a:r>
              <a:rPr lang="en-US" sz="2600" dirty="0"/>
              <a:t> -1 (most negative) to 1 (most positive).</a:t>
            </a:r>
          </a:p>
          <a:p>
            <a:r>
              <a:rPr lang="en-US" sz="2600" dirty="0"/>
              <a:t>Sentence is “</a:t>
            </a:r>
            <a:r>
              <a:rPr lang="en-US" sz="2600" dirty="0">
                <a:solidFill>
                  <a:srgbClr val="FF0000"/>
                </a:solidFill>
              </a:rPr>
              <a:t>Positive</a:t>
            </a:r>
            <a:r>
              <a:rPr lang="en-US" sz="2600" dirty="0"/>
              <a:t>” if score is </a:t>
            </a:r>
            <a:r>
              <a:rPr lang="en-US" sz="2600" dirty="0">
                <a:solidFill>
                  <a:srgbClr val="FF0000"/>
                </a:solidFill>
              </a:rPr>
              <a:t>greater than</a:t>
            </a:r>
            <a:r>
              <a:rPr lang="en-US" sz="2600" dirty="0"/>
              <a:t> 0 and “</a:t>
            </a:r>
            <a:r>
              <a:rPr lang="en-US" sz="2600" dirty="0">
                <a:solidFill>
                  <a:srgbClr val="FF0000"/>
                </a:solidFill>
              </a:rPr>
              <a:t>negative</a:t>
            </a:r>
            <a:r>
              <a:rPr lang="en-US" sz="2600" dirty="0"/>
              <a:t>” otherwise.</a:t>
            </a:r>
          </a:p>
        </p:txBody>
      </p:sp>
    </p:spTree>
    <p:extLst>
      <p:ext uri="{BB962C8B-B14F-4D97-AF65-F5344CB8AC3E}">
        <p14:creationId xmlns:p14="http://schemas.microsoft.com/office/powerpoint/2010/main" val="833744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94934"/>
            <a:ext cx="11520487" cy="758824"/>
          </a:xfrm>
        </p:spPr>
        <p:txBody>
          <a:bodyPr/>
          <a:lstStyle/>
          <a:p>
            <a:r>
              <a:rPr lang="en-US" dirty="0"/>
              <a:t>                                        Sentiment Analysis</a:t>
            </a:r>
          </a:p>
        </p:txBody>
      </p:sp>
      <p:sp>
        <p:nvSpPr>
          <p:cNvPr id="4" name="Slide Number Placeholder 3"/>
          <p:cNvSpPr>
            <a:spLocks noGrp="1"/>
          </p:cNvSpPr>
          <p:nvPr>
            <p:ph type="sldNum" sz="quarter" idx="12"/>
          </p:nvPr>
        </p:nvSpPr>
        <p:spPr>
          <a:xfrm>
            <a:off x="11518900" y="6581977"/>
            <a:ext cx="373062" cy="206104"/>
          </a:xfrm>
        </p:spPr>
        <p:txBody>
          <a:bodyPr/>
          <a:lstStyle/>
          <a:p>
            <a:fld id="{03DC2DEF-D2FE-4B45-ABA4-9F153FD1C98A}" type="slidenum">
              <a:rPr lang="en-US" smtClean="0"/>
              <a:t>25</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462811"/>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327718" y="496203"/>
            <a:ext cx="3864282"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296334" y="688341"/>
            <a:ext cx="3441165" cy="436785"/>
          </a:xfrm>
        </p:spPr>
        <p:txBody>
          <a:bodyPr>
            <a:noAutofit/>
          </a:bodyPr>
          <a:lstStyle/>
          <a:p>
            <a:pPr marL="0" indent="0">
              <a:buNone/>
            </a:pPr>
            <a:r>
              <a:rPr lang="en-US" sz="2400" b="1" dirty="0">
                <a:solidFill>
                  <a:srgbClr val="FF0000"/>
                </a:solidFill>
                <a:effectLst>
                  <a:outerShdw blurRad="38100" dist="38100" dir="2700000" algn="tl">
                    <a:srgbClr val="000000">
                      <a:alpha val="43137"/>
                    </a:srgbClr>
                  </a:outerShdw>
                </a:effectLst>
              </a:rPr>
              <a:t>Before make Bad review:</a:t>
            </a:r>
          </a:p>
        </p:txBody>
      </p:sp>
      <p:pic>
        <p:nvPicPr>
          <p:cNvPr id="8" name="Picture 7" descr="A screenshot of a computer&#10;&#10;Description automatically generated">
            <a:extLst>
              <a:ext uri="{FF2B5EF4-FFF2-40B4-BE49-F238E27FC236}">
                <a16:creationId xmlns:a16="http://schemas.microsoft.com/office/drawing/2014/main" id="{CB68494D-5A20-34D7-63C3-15DAB6A1B4C9}"/>
              </a:ext>
            </a:extLst>
          </p:cNvPr>
          <p:cNvPicPr>
            <a:picLocks noChangeAspect="1"/>
          </p:cNvPicPr>
          <p:nvPr/>
        </p:nvPicPr>
        <p:blipFill>
          <a:blip r:embed="rId2"/>
          <a:stretch>
            <a:fillRect/>
          </a:stretch>
        </p:blipFill>
        <p:spPr>
          <a:xfrm>
            <a:off x="371475" y="1153610"/>
            <a:ext cx="4795329" cy="3355341"/>
          </a:xfrm>
          <a:prstGeom prst="rect">
            <a:avLst/>
          </a:prstGeom>
        </p:spPr>
      </p:pic>
      <p:sp>
        <p:nvSpPr>
          <p:cNvPr id="11" name="Content Placeholder 2">
            <a:extLst>
              <a:ext uri="{FF2B5EF4-FFF2-40B4-BE49-F238E27FC236}">
                <a16:creationId xmlns:a16="http://schemas.microsoft.com/office/drawing/2014/main" id="{D4EB9357-6C7E-1016-AD06-AB0AB5849AD9}"/>
              </a:ext>
            </a:extLst>
          </p:cNvPr>
          <p:cNvSpPr txBox="1">
            <a:spLocks/>
          </p:cNvSpPr>
          <p:nvPr/>
        </p:nvSpPr>
        <p:spPr>
          <a:xfrm>
            <a:off x="489360" y="5277842"/>
            <a:ext cx="2898147" cy="54514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70C0"/>
                </a:solidFill>
                <a:effectLst>
                  <a:outerShdw blurRad="38100" dist="38100" dir="2700000" algn="tl">
                    <a:srgbClr val="000000">
                      <a:alpha val="43137"/>
                    </a:srgbClr>
                  </a:outerShdw>
                </a:effectLst>
              </a:rPr>
              <a:t>Let’s add Bad review:</a:t>
            </a:r>
          </a:p>
        </p:txBody>
      </p:sp>
      <p:pic>
        <p:nvPicPr>
          <p:cNvPr id="13" name="Picture 12" descr="A screenshot of a social media account&#10;&#10;Description automatically generated">
            <a:extLst>
              <a:ext uri="{FF2B5EF4-FFF2-40B4-BE49-F238E27FC236}">
                <a16:creationId xmlns:a16="http://schemas.microsoft.com/office/drawing/2014/main" id="{0F1B5132-5F12-CB07-7505-9991754DB731}"/>
              </a:ext>
            </a:extLst>
          </p:cNvPr>
          <p:cNvPicPr>
            <a:picLocks noChangeAspect="1"/>
          </p:cNvPicPr>
          <p:nvPr/>
        </p:nvPicPr>
        <p:blipFill>
          <a:blip r:embed="rId3"/>
          <a:stretch>
            <a:fillRect/>
          </a:stretch>
        </p:blipFill>
        <p:spPr>
          <a:xfrm>
            <a:off x="3403577" y="4499058"/>
            <a:ext cx="4286347" cy="2185971"/>
          </a:xfrm>
          <a:prstGeom prst="rect">
            <a:avLst/>
          </a:prstGeom>
        </p:spPr>
      </p:pic>
      <p:sp>
        <p:nvSpPr>
          <p:cNvPr id="14" name="Content Placeholder 2">
            <a:extLst>
              <a:ext uri="{FF2B5EF4-FFF2-40B4-BE49-F238E27FC236}">
                <a16:creationId xmlns:a16="http://schemas.microsoft.com/office/drawing/2014/main" id="{53265D41-4E8F-0238-50E6-3E8B68E747E2}"/>
              </a:ext>
            </a:extLst>
          </p:cNvPr>
          <p:cNvSpPr txBox="1">
            <a:spLocks/>
          </p:cNvSpPr>
          <p:nvPr/>
        </p:nvSpPr>
        <p:spPr>
          <a:xfrm>
            <a:off x="5846359" y="702976"/>
            <a:ext cx="3441165" cy="40751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B050"/>
                </a:solidFill>
                <a:effectLst>
                  <a:outerShdw blurRad="38100" dist="38100" dir="2700000" algn="tl">
                    <a:srgbClr val="000000">
                      <a:alpha val="43137"/>
                    </a:srgbClr>
                  </a:outerShdw>
                </a:effectLst>
              </a:rPr>
              <a:t>After make Bad review:</a:t>
            </a:r>
          </a:p>
        </p:txBody>
      </p:sp>
      <p:pic>
        <p:nvPicPr>
          <p:cNvPr id="16" name="Picture 15" descr="A screenshot of a computer&#10;&#10;Description automatically generated">
            <a:extLst>
              <a:ext uri="{FF2B5EF4-FFF2-40B4-BE49-F238E27FC236}">
                <a16:creationId xmlns:a16="http://schemas.microsoft.com/office/drawing/2014/main" id="{54D2A400-3EE4-D306-A72D-3ECE90F1945F}"/>
              </a:ext>
            </a:extLst>
          </p:cNvPr>
          <p:cNvPicPr>
            <a:picLocks noChangeAspect="1"/>
          </p:cNvPicPr>
          <p:nvPr/>
        </p:nvPicPr>
        <p:blipFill>
          <a:blip r:embed="rId4"/>
          <a:stretch>
            <a:fillRect/>
          </a:stretch>
        </p:blipFill>
        <p:spPr>
          <a:xfrm>
            <a:off x="5926696" y="1088818"/>
            <a:ext cx="5055614" cy="3446061"/>
          </a:xfrm>
          <a:prstGeom prst="rect">
            <a:avLst/>
          </a:prstGeom>
        </p:spPr>
      </p:pic>
    </p:spTree>
    <p:extLst>
      <p:ext uri="{BB962C8B-B14F-4D97-AF65-F5344CB8AC3E}">
        <p14:creationId xmlns:p14="http://schemas.microsoft.com/office/powerpoint/2010/main" val="2266274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80">
                                          <p:stCondLst>
                                            <p:cond delay="0"/>
                                          </p:stCondLst>
                                        </p:cTn>
                                        <p:tgtEl>
                                          <p:spTgt spid="3">
                                            <p:txEl>
                                              <p:pRg st="0" end="0"/>
                                            </p:txEl>
                                          </p:spTgt>
                                        </p:tgtEl>
                                      </p:cBhvr>
                                    </p:animEffect>
                                    <p:anim calcmode="lin" valueType="num">
                                      <p:cBhvr>
                                        <p:cTn id="8"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xEl>
                                              <p:pRg st="0" end="0"/>
                                            </p:txEl>
                                          </p:spTgt>
                                        </p:tgtEl>
                                      </p:cBhvr>
                                      <p:to x="100000" y="60000"/>
                                    </p:animScale>
                                    <p:animScale>
                                      <p:cBhvr>
                                        <p:cTn id="14" dur="166" decel="50000">
                                          <p:stCondLst>
                                            <p:cond delay="676"/>
                                          </p:stCondLst>
                                        </p:cTn>
                                        <p:tgtEl>
                                          <p:spTgt spid="3">
                                            <p:txEl>
                                              <p:pRg st="0" end="0"/>
                                            </p:txEl>
                                          </p:spTgt>
                                        </p:tgtEl>
                                      </p:cBhvr>
                                      <p:to x="100000" y="100000"/>
                                    </p:animScale>
                                    <p:animScale>
                                      <p:cBhvr>
                                        <p:cTn id="15" dur="26">
                                          <p:stCondLst>
                                            <p:cond delay="1312"/>
                                          </p:stCondLst>
                                        </p:cTn>
                                        <p:tgtEl>
                                          <p:spTgt spid="3">
                                            <p:txEl>
                                              <p:pRg st="0" end="0"/>
                                            </p:txEl>
                                          </p:spTgt>
                                        </p:tgtEl>
                                      </p:cBhvr>
                                      <p:to x="100000" y="80000"/>
                                    </p:animScale>
                                    <p:animScale>
                                      <p:cBhvr>
                                        <p:cTn id="16" dur="166" decel="50000">
                                          <p:stCondLst>
                                            <p:cond delay="1338"/>
                                          </p:stCondLst>
                                        </p:cTn>
                                        <p:tgtEl>
                                          <p:spTgt spid="3">
                                            <p:txEl>
                                              <p:pRg st="0" end="0"/>
                                            </p:txEl>
                                          </p:spTgt>
                                        </p:tgtEl>
                                      </p:cBhvr>
                                      <p:to x="100000" y="100000"/>
                                    </p:animScale>
                                    <p:animScale>
                                      <p:cBhvr>
                                        <p:cTn id="17" dur="26">
                                          <p:stCondLst>
                                            <p:cond delay="1642"/>
                                          </p:stCondLst>
                                        </p:cTn>
                                        <p:tgtEl>
                                          <p:spTgt spid="3">
                                            <p:txEl>
                                              <p:pRg st="0" end="0"/>
                                            </p:txEl>
                                          </p:spTgt>
                                        </p:tgtEl>
                                      </p:cBhvr>
                                      <p:to x="100000" y="90000"/>
                                    </p:animScale>
                                    <p:animScale>
                                      <p:cBhvr>
                                        <p:cTn id="18" dur="166" decel="50000">
                                          <p:stCondLst>
                                            <p:cond delay="1668"/>
                                          </p:stCondLst>
                                        </p:cTn>
                                        <p:tgtEl>
                                          <p:spTgt spid="3">
                                            <p:txEl>
                                              <p:pRg st="0" end="0"/>
                                            </p:txEl>
                                          </p:spTgt>
                                        </p:tgtEl>
                                      </p:cBhvr>
                                      <p:to x="100000" y="100000"/>
                                    </p:animScale>
                                    <p:animScale>
                                      <p:cBhvr>
                                        <p:cTn id="19" dur="26">
                                          <p:stCondLst>
                                            <p:cond delay="1808"/>
                                          </p:stCondLst>
                                        </p:cTn>
                                        <p:tgtEl>
                                          <p:spTgt spid="3">
                                            <p:txEl>
                                              <p:pRg st="0" end="0"/>
                                            </p:txEl>
                                          </p:spTgt>
                                        </p:tgtEl>
                                      </p:cBhvr>
                                      <p:to x="100000" y="95000"/>
                                    </p:animScale>
                                    <p:animScale>
                                      <p:cBhvr>
                                        <p:cTn id="20" dur="166" decel="50000">
                                          <p:stCondLst>
                                            <p:cond delay="1834"/>
                                          </p:stCondLst>
                                        </p:cTn>
                                        <p:tgtEl>
                                          <p:spTgt spid="3">
                                            <p:txEl>
                                              <p:pRg st="0" end="0"/>
                                            </p:tx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randombar(horizontal)">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fill="hold"/>
                                        <p:tgtEl>
                                          <p:spTgt spid="11"/>
                                        </p:tgtEl>
                                        <p:attrNameLst>
                                          <p:attrName>ppt_x</p:attrName>
                                        </p:attrNameLst>
                                      </p:cBhvr>
                                      <p:tavLst>
                                        <p:tav tm="0">
                                          <p:val>
                                            <p:strVal val="#ppt_x"/>
                                          </p:val>
                                        </p:tav>
                                        <p:tav tm="100000">
                                          <p:val>
                                            <p:strVal val="#ppt_x"/>
                                          </p:val>
                                        </p:tav>
                                      </p:tavLst>
                                    </p:anim>
                                    <p:anim calcmode="lin" valueType="num">
                                      <p:cBhvr additive="base">
                                        <p:cTn id="31"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nodeType="click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randombar(horizontal)">
                                      <p:cBhvr>
                                        <p:cTn id="36" dur="500"/>
                                        <p:tgtEl>
                                          <p:spTgt spid="13"/>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randombar(horizontal)">
                                      <p:cBhvr>
                                        <p:cTn id="41" dur="500"/>
                                        <p:tgtEl>
                                          <p:spTgt spid="14"/>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nodeType="click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randombar(horizontal)">
                                      <p:cBhvr>
                                        <p:cTn id="4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1" grpId="0"/>
      <p:bldP spid="1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94934"/>
            <a:ext cx="11520487" cy="758824"/>
          </a:xfrm>
        </p:spPr>
        <p:txBody>
          <a:bodyPr/>
          <a:lstStyle/>
          <a:p>
            <a:r>
              <a:rPr lang="en-US" dirty="0"/>
              <a:t>                                        Sentiment Analysis</a:t>
            </a:r>
          </a:p>
        </p:txBody>
      </p:sp>
      <p:sp>
        <p:nvSpPr>
          <p:cNvPr id="4" name="Slide Number Placeholder 3"/>
          <p:cNvSpPr>
            <a:spLocks noGrp="1"/>
          </p:cNvSpPr>
          <p:nvPr>
            <p:ph type="sldNum" sz="quarter" idx="12"/>
          </p:nvPr>
        </p:nvSpPr>
        <p:spPr>
          <a:xfrm>
            <a:off x="11518900" y="6581977"/>
            <a:ext cx="373062" cy="206104"/>
          </a:xfrm>
        </p:spPr>
        <p:txBody>
          <a:bodyPr/>
          <a:lstStyle/>
          <a:p>
            <a:fld id="{03DC2DEF-D2FE-4B45-ABA4-9F153FD1C98A}" type="slidenum">
              <a:rPr lang="en-US" smtClean="0"/>
              <a:t>26</a:t>
            </a:fld>
            <a:endParaRPr lang="en-US" dirty="0"/>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96334" y="462811"/>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327718" y="496203"/>
            <a:ext cx="3864282"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296334" y="688341"/>
            <a:ext cx="3441165" cy="436785"/>
          </a:xfrm>
        </p:spPr>
        <p:txBody>
          <a:bodyPr>
            <a:noAutofit/>
          </a:bodyPr>
          <a:lstStyle/>
          <a:p>
            <a:pPr marL="0" indent="0">
              <a:buNone/>
            </a:pPr>
            <a:r>
              <a:rPr lang="en-US" sz="2400" b="1" dirty="0">
                <a:solidFill>
                  <a:srgbClr val="FF0000"/>
                </a:solidFill>
                <a:effectLst>
                  <a:outerShdw blurRad="38100" dist="38100" dir="2700000" algn="tl">
                    <a:srgbClr val="000000">
                      <a:alpha val="43137"/>
                    </a:srgbClr>
                  </a:outerShdw>
                </a:effectLst>
              </a:rPr>
              <a:t>Before make Good review:</a:t>
            </a:r>
          </a:p>
        </p:txBody>
      </p:sp>
      <p:sp>
        <p:nvSpPr>
          <p:cNvPr id="11" name="Content Placeholder 2">
            <a:extLst>
              <a:ext uri="{FF2B5EF4-FFF2-40B4-BE49-F238E27FC236}">
                <a16:creationId xmlns:a16="http://schemas.microsoft.com/office/drawing/2014/main" id="{D4EB9357-6C7E-1016-AD06-AB0AB5849AD9}"/>
              </a:ext>
            </a:extLst>
          </p:cNvPr>
          <p:cNvSpPr txBox="1">
            <a:spLocks/>
          </p:cNvSpPr>
          <p:nvPr/>
        </p:nvSpPr>
        <p:spPr>
          <a:xfrm>
            <a:off x="489360" y="5277842"/>
            <a:ext cx="2981809" cy="54514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70C0"/>
                </a:solidFill>
                <a:effectLst>
                  <a:outerShdw blurRad="38100" dist="38100" dir="2700000" algn="tl">
                    <a:srgbClr val="000000">
                      <a:alpha val="43137"/>
                    </a:srgbClr>
                  </a:outerShdw>
                </a:effectLst>
              </a:rPr>
              <a:t>Let’s add Good review:</a:t>
            </a:r>
          </a:p>
        </p:txBody>
      </p:sp>
      <p:sp>
        <p:nvSpPr>
          <p:cNvPr id="14" name="Content Placeholder 2">
            <a:extLst>
              <a:ext uri="{FF2B5EF4-FFF2-40B4-BE49-F238E27FC236}">
                <a16:creationId xmlns:a16="http://schemas.microsoft.com/office/drawing/2014/main" id="{53265D41-4E8F-0238-50E6-3E8B68E747E2}"/>
              </a:ext>
            </a:extLst>
          </p:cNvPr>
          <p:cNvSpPr txBox="1">
            <a:spLocks/>
          </p:cNvSpPr>
          <p:nvPr/>
        </p:nvSpPr>
        <p:spPr>
          <a:xfrm>
            <a:off x="5846359" y="702976"/>
            <a:ext cx="3441165" cy="40751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B050"/>
                </a:solidFill>
                <a:effectLst>
                  <a:outerShdw blurRad="38100" dist="38100" dir="2700000" algn="tl">
                    <a:srgbClr val="000000">
                      <a:alpha val="43137"/>
                    </a:srgbClr>
                  </a:outerShdw>
                </a:effectLst>
              </a:rPr>
              <a:t>After make Good review:</a:t>
            </a:r>
          </a:p>
        </p:txBody>
      </p:sp>
      <p:pic>
        <p:nvPicPr>
          <p:cNvPr id="9" name="Picture 8" descr="A screenshot of a computer&#10;&#10;Description automatically generated">
            <a:extLst>
              <a:ext uri="{FF2B5EF4-FFF2-40B4-BE49-F238E27FC236}">
                <a16:creationId xmlns:a16="http://schemas.microsoft.com/office/drawing/2014/main" id="{12563DA3-CA6C-6C2D-B606-36304A4889DA}"/>
              </a:ext>
            </a:extLst>
          </p:cNvPr>
          <p:cNvPicPr>
            <a:picLocks noChangeAspect="1"/>
          </p:cNvPicPr>
          <p:nvPr/>
        </p:nvPicPr>
        <p:blipFill>
          <a:blip r:embed="rId2"/>
          <a:stretch>
            <a:fillRect/>
          </a:stretch>
        </p:blipFill>
        <p:spPr>
          <a:xfrm>
            <a:off x="371475" y="1125126"/>
            <a:ext cx="4795330" cy="3369976"/>
          </a:xfrm>
          <a:prstGeom prst="rect">
            <a:avLst/>
          </a:prstGeom>
        </p:spPr>
      </p:pic>
      <p:pic>
        <p:nvPicPr>
          <p:cNvPr id="15" name="Picture 14" descr="A screenshot of a email&#10;&#10;Description automatically generated">
            <a:extLst>
              <a:ext uri="{FF2B5EF4-FFF2-40B4-BE49-F238E27FC236}">
                <a16:creationId xmlns:a16="http://schemas.microsoft.com/office/drawing/2014/main" id="{D29C33D7-2E22-1DCA-5272-327CAF4C697F}"/>
              </a:ext>
            </a:extLst>
          </p:cNvPr>
          <p:cNvPicPr>
            <a:picLocks noChangeAspect="1"/>
          </p:cNvPicPr>
          <p:nvPr/>
        </p:nvPicPr>
        <p:blipFill>
          <a:blip r:embed="rId3"/>
          <a:stretch>
            <a:fillRect/>
          </a:stretch>
        </p:blipFill>
        <p:spPr>
          <a:xfrm>
            <a:off x="3494969" y="4495102"/>
            <a:ext cx="5273497" cy="2476715"/>
          </a:xfrm>
          <a:prstGeom prst="rect">
            <a:avLst/>
          </a:prstGeom>
        </p:spPr>
      </p:pic>
      <p:pic>
        <p:nvPicPr>
          <p:cNvPr id="18" name="Picture 17" descr="A screenshot of a computer&#10;&#10;Description automatically generated">
            <a:extLst>
              <a:ext uri="{FF2B5EF4-FFF2-40B4-BE49-F238E27FC236}">
                <a16:creationId xmlns:a16="http://schemas.microsoft.com/office/drawing/2014/main" id="{DEA88B50-C0B5-C968-6F96-1203245E6A73}"/>
              </a:ext>
            </a:extLst>
          </p:cNvPr>
          <p:cNvPicPr>
            <a:picLocks noChangeAspect="1"/>
          </p:cNvPicPr>
          <p:nvPr/>
        </p:nvPicPr>
        <p:blipFill>
          <a:blip r:embed="rId4"/>
          <a:stretch>
            <a:fillRect/>
          </a:stretch>
        </p:blipFill>
        <p:spPr>
          <a:xfrm>
            <a:off x="5923985" y="1125126"/>
            <a:ext cx="4807466" cy="3355340"/>
          </a:xfrm>
          <a:prstGeom prst="rect">
            <a:avLst/>
          </a:prstGeom>
        </p:spPr>
      </p:pic>
    </p:spTree>
    <p:extLst>
      <p:ext uri="{BB962C8B-B14F-4D97-AF65-F5344CB8AC3E}">
        <p14:creationId xmlns:p14="http://schemas.microsoft.com/office/powerpoint/2010/main" val="613939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80">
                                          <p:stCondLst>
                                            <p:cond delay="0"/>
                                          </p:stCondLst>
                                        </p:cTn>
                                        <p:tgtEl>
                                          <p:spTgt spid="3">
                                            <p:txEl>
                                              <p:pRg st="0" end="0"/>
                                            </p:txEl>
                                          </p:spTgt>
                                        </p:tgtEl>
                                      </p:cBhvr>
                                    </p:animEffect>
                                    <p:anim calcmode="lin" valueType="num">
                                      <p:cBhvr>
                                        <p:cTn id="8"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xEl>
                                              <p:pRg st="0" end="0"/>
                                            </p:txEl>
                                          </p:spTgt>
                                        </p:tgtEl>
                                      </p:cBhvr>
                                      <p:to x="100000" y="60000"/>
                                    </p:animScale>
                                    <p:animScale>
                                      <p:cBhvr>
                                        <p:cTn id="14" dur="166" decel="50000">
                                          <p:stCondLst>
                                            <p:cond delay="676"/>
                                          </p:stCondLst>
                                        </p:cTn>
                                        <p:tgtEl>
                                          <p:spTgt spid="3">
                                            <p:txEl>
                                              <p:pRg st="0" end="0"/>
                                            </p:txEl>
                                          </p:spTgt>
                                        </p:tgtEl>
                                      </p:cBhvr>
                                      <p:to x="100000" y="100000"/>
                                    </p:animScale>
                                    <p:animScale>
                                      <p:cBhvr>
                                        <p:cTn id="15" dur="26">
                                          <p:stCondLst>
                                            <p:cond delay="1312"/>
                                          </p:stCondLst>
                                        </p:cTn>
                                        <p:tgtEl>
                                          <p:spTgt spid="3">
                                            <p:txEl>
                                              <p:pRg st="0" end="0"/>
                                            </p:txEl>
                                          </p:spTgt>
                                        </p:tgtEl>
                                      </p:cBhvr>
                                      <p:to x="100000" y="80000"/>
                                    </p:animScale>
                                    <p:animScale>
                                      <p:cBhvr>
                                        <p:cTn id="16" dur="166" decel="50000">
                                          <p:stCondLst>
                                            <p:cond delay="1338"/>
                                          </p:stCondLst>
                                        </p:cTn>
                                        <p:tgtEl>
                                          <p:spTgt spid="3">
                                            <p:txEl>
                                              <p:pRg st="0" end="0"/>
                                            </p:txEl>
                                          </p:spTgt>
                                        </p:tgtEl>
                                      </p:cBhvr>
                                      <p:to x="100000" y="100000"/>
                                    </p:animScale>
                                    <p:animScale>
                                      <p:cBhvr>
                                        <p:cTn id="17" dur="26">
                                          <p:stCondLst>
                                            <p:cond delay="1642"/>
                                          </p:stCondLst>
                                        </p:cTn>
                                        <p:tgtEl>
                                          <p:spTgt spid="3">
                                            <p:txEl>
                                              <p:pRg st="0" end="0"/>
                                            </p:txEl>
                                          </p:spTgt>
                                        </p:tgtEl>
                                      </p:cBhvr>
                                      <p:to x="100000" y="90000"/>
                                    </p:animScale>
                                    <p:animScale>
                                      <p:cBhvr>
                                        <p:cTn id="18" dur="166" decel="50000">
                                          <p:stCondLst>
                                            <p:cond delay="1668"/>
                                          </p:stCondLst>
                                        </p:cTn>
                                        <p:tgtEl>
                                          <p:spTgt spid="3">
                                            <p:txEl>
                                              <p:pRg st="0" end="0"/>
                                            </p:txEl>
                                          </p:spTgt>
                                        </p:tgtEl>
                                      </p:cBhvr>
                                      <p:to x="100000" y="100000"/>
                                    </p:animScale>
                                    <p:animScale>
                                      <p:cBhvr>
                                        <p:cTn id="19" dur="26">
                                          <p:stCondLst>
                                            <p:cond delay="1808"/>
                                          </p:stCondLst>
                                        </p:cTn>
                                        <p:tgtEl>
                                          <p:spTgt spid="3">
                                            <p:txEl>
                                              <p:pRg st="0" end="0"/>
                                            </p:txEl>
                                          </p:spTgt>
                                        </p:tgtEl>
                                      </p:cBhvr>
                                      <p:to x="100000" y="95000"/>
                                    </p:animScale>
                                    <p:animScale>
                                      <p:cBhvr>
                                        <p:cTn id="20" dur="166" decel="50000">
                                          <p:stCondLst>
                                            <p:cond delay="1834"/>
                                          </p:stCondLst>
                                        </p:cTn>
                                        <p:tgtEl>
                                          <p:spTgt spid="3">
                                            <p:txEl>
                                              <p:pRg st="0" end="0"/>
                                            </p:tx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randombar(horizontal)">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fill="hold"/>
                                        <p:tgtEl>
                                          <p:spTgt spid="11"/>
                                        </p:tgtEl>
                                        <p:attrNameLst>
                                          <p:attrName>ppt_x</p:attrName>
                                        </p:attrNameLst>
                                      </p:cBhvr>
                                      <p:tavLst>
                                        <p:tav tm="0">
                                          <p:val>
                                            <p:strVal val="#ppt_x"/>
                                          </p:val>
                                        </p:tav>
                                        <p:tav tm="100000">
                                          <p:val>
                                            <p:strVal val="#ppt_x"/>
                                          </p:val>
                                        </p:tav>
                                      </p:tavLst>
                                    </p:anim>
                                    <p:anim calcmode="lin" valueType="num">
                                      <p:cBhvr additive="base">
                                        <p:cTn id="31"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nodeType="click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randombar(horizontal)">
                                      <p:cBhvr>
                                        <p:cTn id="36" dur="500"/>
                                        <p:tgtEl>
                                          <p:spTgt spid="15"/>
                                        </p:tgtEl>
                                      </p:cBhvr>
                                    </p:animEffect>
                                  </p:childTnLst>
                                </p:cTn>
                              </p:par>
                            </p:childTnLst>
                          </p:cTn>
                        </p:par>
                      </p:childTnLst>
                    </p:cTn>
                  </p:par>
                  <p:par>
                    <p:cTn id="37" fill="hold">
                      <p:stCondLst>
                        <p:cond delay="indefinite"/>
                      </p:stCondLst>
                      <p:childTnLst>
                        <p:par>
                          <p:cTn id="38" fill="hold">
                            <p:stCondLst>
                              <p:cond delay="0"/>
                            </p:stCondLst>
                            <p:childTnLst>
                              <p:par>
                                <p:cTn id="39" presetID="26"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ipe(down)">
                                      <p:cBhvr>
                                        <p:cTn id="41" dur="580">
                                          <p:stCondLst>
                                            <p:cond delay="0"/>
                                          </p:stCondLst>
                                        </p:cTn>
                                        <p:tgtEl>
                                          <p:spTgt spid="14"/>
                                        </p:tgtEl>
                                      </p:cBhvr>
                                    </p:animEffect>
                                    <p:anim calcmode="lin" valueType="num">
                                      <p:cBhvr>
                                        <p:cTn id="42" dur="1822"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43" dur="664"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44" dur="664" tmFilter="0, 0; 0.125,0.2665; 0.25,0.4; 0.375,0.465; 0.5,0.5;  0.625,0.535; 0.75,0.6; 0.875,0.7335; 1,1">
                                          <p:stCondLst>
                                            <p:cond delay="664"/>
                                          </p:stCondLst>
                                        </p:cTn>
                                        <p:tgtEl>
                                          <p:spTgt spid="14"/>
                                        </p:tgtEl>
                                        <p:attrNameLst>
                                          <p:attrName>ppt_y</p:attrName>
                                        </p:attrNameLst>
                                      </p:cBhvr>
                                      <p:tavLst>
                                        <p:tav tm="0" fmla="#ppt_y-sin(pi*$)/9">
                                          <p:val>
                                            <p:fltVal val="0"/>
                                          </p:val>
                                        </p:tav>
                                        <p:tav tm="100000">
                                          <p:val>
                                            <p:fltVal val="1"/>
                                          </p:val>
                                        </p:tav>
                                      </p:tavLst>
                                    </p:anim>
                                    <p:anim calcmode="lin" valueType="num">
                                      <p:cBhvr>
                                        <p:cTn id="45" dur="332" tmFilter="0, 0; 0.125,0.2665; 0.25,0.4; 0.375,0.465; 0.5,0.5;  0.625,0.535; 0.75,0.6; 0.875,0.7335; 1,1">
                                          <p:stCondLst>
                                            <p:cond delay="1324"/>
                                          </p:stCondLst>
                                        </p:cTn>
                                        <p:tgtEl>
                                          <p:spTgt spid="14"/>
                                        </p:tgtEl>
                                        <p:attrNameLst>
                                          <p:attrName>ppt_y</p:attrName>
                                        </p:attrNameLst>
                                      </p:cBhvr>
                                      <p:tavLst>
                                        <p:tav tm="0" fmla="#ppt_y-sin(pi*$)/27">
                                          <p:val>
                                            <p:fltVal val="0"/>
                                          </p:val>
                                        </p:tav>
                                        <p:tav tm="100000">
                                          <p:val>
                                            <p:fltVal val="1"/>
                                          </p:val>
                                        </p:tav>
                                      </p:tavLst>
                                    </p:anim>
                                    <p:anim calcmode="lin" valueType="num">
                                      <p:cBhvr>
                                        <p:cTn id="46" dur="164" tmFilter="0, 0; 0.125,0.2665; 0.25,0.4; 0.375,0.465; 0.5,0.5;  0.625,0.535; 0.75,0.6; 0.875,0.7335; 1,1">
                                          <p:stCondLst>
                                            <p:cond delay="1656"/>
                                          </p:stCondLst>
                                        </p:cTn>
                                        <p:tgtEl>
                                          <p:spTgt spid="14"/>
                                        </p:tgtEl>
                                        <p:attrNameLst>
                                          <p:attrName>ppt_y</p:attrName>
                                        </p:attrNameLst>
                                      </p:cBhvr>
                                      <p:tavLst>
                                        <p:tav tm="0" fmla="#ppt_y-sin(pi*$)/81">
                                          <p:val>
                                            <p:fltVal val="0"/>
                                          </p:val>
                                        </p:tav>
                                        <p:tav tm="100000">
                                          <p:val>
                                            <p:fltVal val="1"/>
                                          </p:val>
                                        </p:tav>
                                      </p:tavLst>
                                    </p:anim>
                                    <p:animScale>
                                      <p:cBhvr>
                                        <p:cTn id="47" dur="26">
                                          <p:stCondLst>
                                            <p:cond delay="650"/>
                                          </p:stCondLst>
                                        </p:cTn>
                                        <p:tgtEl>
                                          <p:spTgt spid="14"/>
                                        </p:tgtEl>
                                      </p:cBhvr>
                                      <p:to x="100000" y="60000"/>
                                    </p:animScale>
                                    <p:animScale>
                                      <p:cBhvr>
                                        <p:cTn id="48" dur="166" decel="50000">
                                          <p:stCondLst>
                                            <p:cond delay="676"/>
                                          </p:stCondLst>
                                        </p:cTn>
                                        <p:tgtEl>
                                          <p:spTgt spid="14"/>
                                        </p:tgtEl>
                                      </p:cBhvr>
                                      <p:to x="100000" y="100000"/>
                                    </p:animScale>
                                    <p:animScale>
                                      <p:cBhvr>
                                        <p:cTn id="49" dur="26">
                                          <p:stCondLst>
                                            <p:cond delay="1312"/>
                                          </p:stCondLst>
                                        </p:cTn>
                                        <p:tgtEl>
                                          <p:spTgt spid="14"/>
                                        </p:tgtEl>
                                      </p:cBhvr>
                                      <p:to x="100000" y="80000"/>
                                    </p:animScale>
                                    <p:animScale>
                                      <p:cBhvr>
                                        <p:cTn id="50" dur="166" decel="50000">
                                          <p:stCondLst>
                                            <p:cond delay="1338"/>
                                          </p:stCondLst>
                                        </p:cTn>
                                        <p:tgtEl>
                                          <p:spTgt spid="14"/>
                                        </p:tgtEl>
                                      </p:cBhvr>
                                      <p:to x="100000" y="100000"/>
                                    </p:animScale>
                                    <p:animScale>
                                      <p:cBhvr>
                                        <p:cTn id="51" dur="26">
                                          <p:stCondLst>
                                            <p:cond delay="1642"/>
                                          </p:stCondLst>
                                        </p:cTn>
                                        <p:tgtEl>
                                          <p:spTgt spid="14"/>
                                        </p:tgtEl>
                                      </p:cBhvr>
                                      <p:to x="100000" y="90000"/>
                                    </p:animScale>
                                    <p:animScale>
                                      <p:cBhvr>
                                        <p:cTn id="52" dur="166" decel="50000">
                                          <p:stCondLst>
                                            <p:cond delay="1668"/>
                                          </p:stCondLst>
                                        </p:cTn>
                                        <p:tgtEl>
                                          <p:spTgt spid="14"/>
                                        </p:tgtEl>
                                      </p:cBhvr>
                                      <p:to x="100000" y="100000"/>
                                    </p:animScale>
                                    <p:animScale>
                                      <p:cBhvr>
                                        <p:cTn id="53" dur="26">
                                          <p:stCondLst>
                                            <p:cond delay="1808"/>
                                          </p:stCondLst>
                                        </p:cTn>
                                        <p:tgtEl>
                                          <p:spTgt spid="14"/>
                                        </p:tgtEl>
                                      </p:cBhvr>
                                      <p:to x="100000" y="95000"/>
                                    </p:animScale>
                                    <p:animScale>
                                      <p:cBhvr>
                                        <p:cTn id="54" dur="166" decel="50000">
                                          <p:stCondLst>
                                            <p:cond delay="1834"/>
                                          </p:stCondLst>
                                        </p:cTn>
                                        <p:tgtEl>
                                          <p:spTgt spid="14"/>
                                        </p:tgtEl>
                                      </p:cBhvr>
                                      <p:to x="100000" y="100000"/>
                                    </p:animScale>
                                  </p:childTnLst>
                                </p:cTn>
                              </p:par>
                            </p:childTnLst>
                          </p:cTn>
                        </p:par>
                      </p:childTnLst>
                    </p:cTn>
                  </p:par>
                  <p:par>
                    <p:cTn id="55" fill="hold">
                      <p:stCondLst>
                        <p:cond delay="indefinite"/>
                      </p:stCondLst>
                      <p:childTnLst>
                        <p:par>
                          <p:cTn id="56" fill="hold">
                            <p:stCondLst>
                              <p:cond delay="0"/>
                            </p:stCondLst>
                            <p:childTnLst>
                              <p:par>
                                <p:cTn id="57" presetID="14" presetClass="entr" presetSubtype="10" fill="hold" nodeType="clickEffect">
                                  <p:stCondLst>
                                    <p:cond delay="0"/>
                                  </p:stCondLst>
                                  <p:childTnLst>
                                    <p:set>
                                      <p:cBhvr>
                                        <p:cTn id="58" dur="1" fill="hold">
                                          <p:stCondLst>
                                            <p:cond delay="0"/>
                                          </p:stCondLst>
                                        </p:cTn>
                                        <p:tgtEl>
                                          <p:spTgt spid="18"/>
                                        </p:tgtEl>
                                        <p:attrNameLst>
                                          <p:attrName>style.visibility</p:attrName>
                                        </p:attrNameLst>
                                      </p:cBhvr>
                                      <p:to>
                                        <p:strVal val="visible"/>
                                      </p:to>
                                    </p:set>
                                    <p:animEffect transition="in" filter="randombar(horizontal)">
                                      <p:cBhvr>
                                        <p:cTn id="5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1" grpId="0"/>
      <p:bldP spid="1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768246-2496-4F97-8FCA-02252116FF87}"/>
              </a:ext>
            </a:extLst>
          </p:cNvPr>
          <p:cNvSpPr>
            <a:spLocks noGrp="1"/>
          </p:cNvSpPr>
          <p:nvPr>
            <p:ph type="title"/>
          </p:nvPr>
        </p:nvSpPr>
        <p:spPr>
          <a:xfrm>
            <a:off x="371475" y="204692"/>
            <a:ext cx="11520487" cy="758824"/>
          </a:xfrm>
        </p:spPr>
        <p:txBody>
          <a:bodyPr/>
          <a:lstStyle/>
          <a:p>
            <a:r>
              <a:rPr lang="en-US" dirty="0"/>
              <a:t>Software Tools:</a:t>
            </a:r>
          </a:p>
        </p:txBody>
      </p:sp>
      <p:sp>
        <p:nvSpPr>
          <p:cNvPr id="11" name="Text Placeholder 10">
            <a:extLst>
              <a:ext uri="{FF2B5EF4-FFF2-40B4-BE49-F238E27FC236}">
                <a16:creationId xmlns:a16="http://schemas.microsoft.com/office/drawing/2014/main" id="{901B6E4D-6942-45C5-99A9-6B769E8902BD}"/>
              </a:ext>
            </a:extLst>
          </p:cNvPr>
          <p:cNvSpPr>
            <a:spLocks noGrp="1"/>
          </p:cNvSpPr>
          <p:nvPr>
            <p:ph type="body" sz="quarter" idx="18"/>
          </p:nvPr>
        </p:nvSpPr>
        <p:spPr/>
        <p:txBody>
          <a:bodyPr/>
          <a:lstStyle/>
          <a:p>
            <a:r>
              <a:rPr lang="en-US" dirty="0"/>
              <a:t>HTML , CSS &amp; JS</a:t>
            </a:r>
          </a:p>
          <a:p>
            <a:r>
              <a:rPr lang="en-US" dirty="0"/>
              <a:t>React to design</a:t>
            </a:r>
          </a:p>
          <a:p>
            <a:r>
              <a:rPr lang="en-US" dirty="0"/>
              <a:t>front-end.</a:t>
            </a:r>
          </a:p>
          <a:p>
            <a:endParaRPr lang="en-US" dirty="0"/>
          </a:p>
        </p:txBody>
      </p:sp>
      <p:sp>
        <p:nvSpPr>
          <p:cNvPr id="12" name="Text Placeholder 11">
            <a:extLst>
              <a:ext uri="{FF2B5EF4-FFF2-40B4-BE49-F238E27FC236}">
                <a16:creationId xmlns:a16="http://schemas.microsoft.com/office/drawing/2014/main" id="{7D269992-EA9D-41F6-85C3-B78921847100}"/>
              </a:ext>
            </a:extLst>
          </p:cNvPr>
          <p:cNvSpPr>
            <a:spLocks noGrp="1"/>
          </p:cNvSpPr>
          <p:nvPr>
            <p:ph type="body" sz="quarter" idx="19"/>
          </p:nvPr>
        </p:nvSpPr>
        <p:spPr/>
        <p:txBody>
          <a:bodyPr anchor="b"/>
          <a:lstStyle/>
          <a:p>
            <a:r>
              <a:rPr lang="en-US" dirty="0"/>
              <a:t>C# &amp; .Net framework</a:t>
            </a:r>
          </a:p>
          <a:p>
            <a:r>
              <a:rPr lang="en-US" dirty="0"/>
              <a:t>To manage back-end.</a:t>
            </a:r>
          </a:p>
        </p:txBody>
      </p:sp>
      <p:sp>
        <p:nvSpPr>
          <p:cNvPr id="13" name="Text Placeholder 12">
            <a:extLst>
              <a:ext uri="{FF2B5EF4-FFF2-40B4-BE49-F238E27FC236}">
                <a16:creationId xmlns:a16="http://schemas.microsoft.com/office/drawing/2014/main" id="{6DFAA7E0-5467-48C2-A0A1-08FFCDD0AB29}"/>
              </a:ext>
            </a:extLst>
          </p:cNvPr>
          <p:cNvSpPr>
            <a:spLocks noGrp="1"/>
          </p:cNvSpPr>
          <p:nvPr>
            <p:ph type="body" sz="quarter" idx="20"/>
          </p:nvPr>
        </p:nvSpPr>
        <p:spPr/>
        <p:txBody>
          <a:bodyPr/>
          <a:lstStyle/>
          <a:p>
            <a:r>
              <a:rPr lang="en-US" dirty="0"/>
              <a:t>Storage</a:t>
            </a:r>
          </a:p>
        </p:txBody>
      </p:sp>
      <p:sp>
        <p:nvSpPr>
          <p:cNvPr id="14" name="Text Placeholder 13">
            <a:extLst>
              <a:ext uri="{FF2B5EF4-FFF2-40B4-BE49-F238E27FC236}">
                <a16:creationId xmlns:a16="http://schemas.microsoft.com/office/drawing/2014/main" id="{26CD0F95-69FE-4CD4-B47D-11711D394220}"/>
              </a:ext>
            </a:extLst>
          </p:cNvPr>
          <p:cNvSpPr>
            <a:spLocks noGrp="1"/>
          </p:cNvSpPr>
          <p:nvPr>
            <p:ph type="body" sz="quarter" idx="21"/>
          </p:nvPr>
        </p:nvSpPr>
        <p:spPr/>
        <p:txBody>
          <a:bodyPr anchor="b"/>
          <a:lstStyle/>
          <a:p>
            <a:r>
              <a:rPr lang="en-US" dirty="0"/>
              <a:t>Python in Machine Learning and using flask API to expose system’s functionality to other systems.</a:t>
            </a:r>
          </a:p>
        </p:txBody>
      </p:sp>
      <p:sp>
        <p:nvSpPr>
          <p:cNvPr id="2" name="Slide Number Placeholder 1">
            <a:extLst>
              <a:ext uri="{FF2B5EF4-FFF2-40B4-BE49-F238E27FC236}">
                <a16:creationId xmlns:a16="http://schemas.microsoft.com/office/drawing/2014/main" id="{7EAB17F8-59B5-4C93-9884-D30446299CA5}"/>
              </a:ext>
            </a:extLst>
          </p:cNvPr>
          <p:cNvSpPr>
            <a:spLocks noGrp="1"/>
          </p:cNvSpPr>
          <p:nvPr>
            <p:ph type="sldNum" sz="quarter" idx="12"/>
          </p:nvPr>
        </p:nvSpPr>
        <p:spPr/>
        <p:txBody>
          <a:bodyPr/>
          <a:lstStyle/>
          <a:p>
            <a:fld id="{03DC2DEF-D2FE-4B45-ABA4-9F153FD1C98A}" type="slidenum">
              <a:rPr lang="en-US" smtClean="0"/>
              <a:t>27</a:t>
            </a:fld>
            <a:endParaRPr lang="en-US" dirty="0"/>
          </a:p>
        </p:txBody>
      </p:sp>
      <p:sp>
        <p:nvSpPr>
          <p:cNvPr id="4" name="Picture Placeholder 3"/>
          <p:cNvSpPr>
            <a:spLocks noGrp="1"/>
          </p:cNvSpPr>
          <p:nvPr>
            <p:ph type="pic" sz="quarter" idx="14"/>
          </p:nvPr>
        </p:nvSpPr>
        <p:spPr/>
      </p:sp>
      <p:pic>
        <p:nvPicPr>
          <p:cNvPr id="8196" name="Picture 4" descr="Learn C# Programming - التطبيقات على Google Play"/>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t="8647" b="8647"/>
          <a:stretch>
            <a:fillRect/>
          </a:stretch>
        </p:blipFill>
        <p:spPr bwMode="auto">
          <a:xfrm>
            <a:off x="3829111" y="4263232"/>
            <a:ext cx="1689100" cy="1397000"/>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descr="Python - Wikiversity"/>
          <p:cNvPicPr>
            <a:picLocks noGrp="1" noChangeAspect="1" noChangeArrowheads="1"/>
          </p:cNvPicPr>
          <p:nvPr>
            <p:ph type="pic" sz="quarter" idx="17"/>
          </p:nvPr>
        </p:nvPicPr>
        <p:blipFill>
          <a:blip r:embed="rId3">
            <a:extLst>
              <a:ext uri="{28A0092B-C50C-407E-A947-70E740481C1C}">
                <a14:useLocalDpi xmlns:a14="http://schemas.microsoft.com/office/drawing/2010/main" val="0"/>
              </a:ext>
            </a:extLst>
          </a:blip>
          <a:srcRect t="8647" b="8647"/>
          <a:stretch>
            <a:fillRect/>
          </a:stretch>
        </p:blipFill>
        <p:spPr bwMode="auto">
          <a:xfrm>
            <a:off x="9659235" y="4263232"/>
            <a:ext cx="1689100" cy="1397000"/>
          </a:xfrm>
          <a:prstGeom prst="rect">
            <a:avLst/>
          </a:prstGeom>
          <a:noFill/>
          <a:extLst>
            <a:ext uri="{909E8E84-426E-40DD-AFC4-6F175D3DCCD1}">
              <a14:hiddenFill xmlns:a14="http://schemas.microsoft.com/office/drawing/2010/main">
                <a:solidFill>
                  <a:srgbClr val="FFFFFF"/>
                </a:solidFill>
              </a14:hiddenFill>
            </a:ext>
          </a:extLst>
        </p:spPr>
      </p:pic>
      <p:pic>
        <p:nvPicPr>
          <p:cNvPr id="8202" name="Picture 10" descr="login-page · GitHub Topics · GitHub"/>
          <p:cNvPicPr>
            <a:picLocks noGrp="1" noChangeAspect="1" noChangeArrowheads="1"/>
          </p:cNvPicPr>
          <p:nvPr>
            <p:ph type="pic" sz="quarter" idx="15"/>
          </p:nvPr>
        </p:nvPicPr>
        <p:blipFill>
          <a:blip r:embed="rId4">
            <a:extLst>
              <a:ext uri="{28A0092B-C50C-407E-A947-70E740481C1C}">
                <a14:useLocalDpi xmlns:a14="http://schemas.microsoft.com/office/drawing/2010/main" val="0"/>
              </a:ext>
            </a:extLst>
          </a:blip>
          <a:srcRect l="8438" r="8438"/>
          <a:stretch>
            <a:fillRect/>
          </a:stretch>
        </p:blipFill>
        <p:spPr bwMode="auto">
          <a:xfrm>
            <a:off x="979828" y="1906878"/>
            <a:ext cx="1689100" cy="1397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5"/>
          <a:stretch>
            <a:fillRect/>
          </a:stretch>
        </p:blipFill>
        <p:spPr>
          <a:xfrm>
            <a:off x="6679798" y="1906878"/>
            <a:ext cx="1747486" cy="1397000"/>
          </a:xfrm>
          <a:prstGeom prst="rect">
            <a:avLst/>
          </a:prstGeom>
        </p:spPr>
      </p:pic>
    </p:spTree>
    <p:extLst>
      <p:ext uri="{BB962C8B-B14F-4D97-AF65-F5344CB8AC3E}">
        <p14:creationId xmlns:p14="http://schemas.microsoft.com/office/powerpoint/2010/main" val="11630630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607909"/>
            <a:ext cx="11520487" cy="405017"/>
          </a:xfrm>
        </p:spPr>
        <p:txBody>
          <a:bodyPr>
            <a:normAutofit fontScale="90000"/>
          </a:bodyPr>
          <a:lstStyle/>
          <a:p>
            <a:r>
              <a:rPr lang="en-US" dirty="0"/>
              <a:t>                                                Conclusion</a:t>
            </a:r>
            <a:br>
              <a:rPr lang="en-US" dirty="0"/>
            </a:br>
            <a:endParaRPr lang="en-US" dirty="0"/>
          </a:p>
        </p:txBody>
      </p:sp>
      <p:sp>
        <p:nvSpPr>
          <p:cNvPr id="3" name="Content Placeholder 2"/>
          <p:cNvSpPr>
            <a:spLocks noGrp="1"/>
          </p:cNvSpPr>
          <p:nvPr>
            <p:ph idx="1"/>
          </p:nvPr>
        </p:nvSpPr>
        <p:spPr/>
        <p:txBody>
          <a:bodyPr>
            <a:normAutofit/>
          </a:bodyPr>
          <a:lstStyle/>
          <a:p>
            <a:pPr lvl="0"/>
            <a:r>
              <a:rPr lang="en-US" dirty="0"/>
              <a:t>After completing the project with all the models achieving their goals, the main outcome resolved was that the area of a property is the most important factor in determining the price of the property.</a:t>
            </a:r>
          </a:p>
          <a:p>
            <a:pPr lvl="0"/>
            <a:r>
              <a:rPr lang="en-US" dirty="0"/>
              <a:t>The importance of this system comes from the market analysis, determining the pricing strategies and saving time for customers to find the appropriate property for them to buy or rent or even sell.</a:t>
            </a:r>
          </a:p>
        </p:txBody>
      </p:sp>
      <p:sp>
        <p:nvSpPr>
          <p:cNvPr id="4" name="Slide Number Placeholder 3"/>
          <p:cNvSpPr>
            <a:spLocks noGrp="1"/>
          </p:cNvSpPr>
          <p:nvPr>
            <p:ph type="sldNum" sz="quarter" idx="12"/>
          </p:nvPr>
        </p:nvSpPr>
        <p:spPr/>
        <p:txBody>
          <a:bodyPr/>
          <a:lstStyle/>
          <a:p>
            <a:fld id="{03DC2DEF-D2FE-4B45-ABA4-9F153FD1C98A}" type="slidenum">
              <a:rPr lang="en-US" smtClean="0"/>
              <a:t>28</a:t>
            </a:fld>
            <a:endParaRPr lang="en-US" dirty="0"/>
          </a:p>
        </p:txBody>
      </p:sp>
      <p:cxnSp>
        <p:nvCxnSpPr>
          <p:cNvPr id="5" name="Straight Connector 4">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607910"/>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499532" y="607910"/>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54695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1"/>
            <a:ext cx="11520487" cy="1776548"/>
          </a:xfrm>
        </p:spPr>
        <p:txBody>
          <a:bodyPr>
            <a:normAutofit/>
          </a:bodyPr>
          <a:lstStyle/>
          <a:p>
            <a:r>
              <a:rPr lang="en-US" dirty="0"/>
              <a:t>                                         Future work</a:t>
            </a:r>
            <a:br>
              <a:rPr lang="en-US" dirty="0"/>
            </a:br>
            <a:endParaRPr lang="en-US" dirty="0"/>
          </a:p>
        </p:txBody>
      </p:sp>
      <p:sp>
        <p:nvSpPr>
          <p:cNvPr id="3" name="Content Placeholder 2"/>
          <p:cNvSpPr>
            <a:spLocks noGrp="1"/>
          </p:cNvSpPr>
          <p:nvPr>
            <p:ph idx="1"/>
          </p:nvPr>
        </p:nvSpPr>
        <p:spPr/>
        <p:txBody>
          <a:bodyPr>
            <a:normAutofit/>
          </a:bodyPr>
          <a:lstStyle/>
          <a:p>
            <a:r>
              <a:rPr lang="en-US" dirty="0"/>
              <a:t>Social Collaboration</a:t>
            </a:r>
          </a:p>
          <a:p>
            <a:pPr lvl="0"/>
            <a:r>
              <a:rPr lang="en-US" dirty="0" err="1"/>
              <a:t>Blockchain</a:t>
            </a:r>
            <a:r>
              <a:rPr lang="en-US" dirty="0"/>
              <a:t> Integration</a:t>
            </a:r>
          </a:p>
          <a:p>
            <a:pPr lvl="0"/>
            <a:r>
              <a:rPr lang="en-US" dirty="0"/>
              <a:t>Virtual Reality (VR) and Augmented Reality (AR)</a:t>
            </a:r>
          </a:p>
          <a:p>
            <a:pPr lvl="0"/>
            <a:r>
              <a:rPr lang="en-US" dirty="0"/>
              <a:t>CNN</a:t>
            </a:r>
          </a:p>
        </p:txBody>
      </p:sp>
      <p:sp>
        <p:nvSpPr>
          <p:cNvPr id="4" name="Slide Number Placeholder 3"/>
          <p:cNvSpPr>
            <a:spLocks noGrp="1"/>
          </p:cNvSpPr>
          <p:nvPr>
            <p:ph type="sldNum" sz="quarter" idx="12"/>
          </p:nvPr>
        </p:nvSpPr>
        <p:spPr/>
        <p:txBody>
          <a:bodyPr/>
          <a:lstStyle/>
          <a:p>
            <a:fld id="{03DC2DEF-D2FE-4B45-ABA4-9F153FD1C98A}" type="slidenum">
              <a:rPr lang="en-US" smtClean="0"/>
              <a:t>29</a:t>
            </a:fld>
            <a:endParaRPr lang="en-US" dirty="0"/>
          </a:p>
        </p:txBody>
      </p:sp>
      <p:cxnSp>
        <p:nvCxnSpPr>
          <p:cNvPr id="5" name="Straight Connector 4">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607910"/>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499532" y="607910"/>
            <a:ext cx="4118994" cy="560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8514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0" dirty="0"/>
              <a:t>Supervisor:</a:t>
            </a:r>
          </a:p>
        </p:txBody>
      </p:sp>
      <p:sp>
        <p:nvSpPr>
          <p:cNvPr id="3" name="Text Placeholder 2"/>
          <p:cNvSpPr>
            <a:spLocks noGrp="1"/>
          </p:cNvSpPr>
          <p:nvPr>
            <p:ph type="body" idx="1"/>
          </p:nvPr>
        </p:nvSpPr>
        <p:spPr/>
        <p:txBody>
          <a:bodyPr>
            <a:noAutofit/>
          </a:bodyPr>
          <a:lstStyle/>
          <a:p>
            <a:r>
              <a:rPr lang="en-US" sz="6600" dirty="0"/>
              <a:t>Dr. Sherine Rady</a:t>
            </a:r>
          </a:p>
        </p:txBody>
      </p:sp>
      <p:sp>
        <p:nvSpPr>
          <p:cNvPr id="4" name="Slide Number Placeholder 3"/>
          <p:cNvSpPr>
            <a:spLocks noGrp="1"/>
          </p:cNvSpPr>
          <p:nvPr>
            <p:ph type="sldNum" sz="quarter" idx="12"/>
          </p:nvPr>
        </p:nvSpPr>
        <p:spPr/>
        <p:txBody>
          <a:bodyPr/>
          <a:lstStyle/>
          <a:p>
            <a:fld id="{03DC2DEF-D2FE-4B45-ABA4-9F153FD1C98A}" type="slidenum">
              <a:rPr lang="en-US" smtClean="0"/>
              <a:t>3</a:t>
            </a:fld>
            <a:endParaRPr lang="en-US" dirty="0"/>
          </a:p>
        </p:txBody>
      </p:sp>
    </p:spTree>
    <p:extLst>
      <p:ext uri="{BB962C8B-B14F-4D97-AF65-F5344CB8AC3E}">
        <p14:creationId xmlns:p14="http://schemas.microsoft.com/office/powerpoint/2010/main" val="16308789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3DC2DEF-D2FE-4B45-ABA4-9F153FD1C98A}" type="slidenum">
              <a:rPr lang="en-US" smtClean="0"/>
              <a:t>30</a:t>
            </a:fld>
            <a:endParaRPr lang="en-US" dirty="0"/>
          </a:p>
        </p:txBody>
      </p:sp>
      <p:pic>
        <p:nvPicPr>
          <p:cNvPr id="6" name="demo">
            <a:hlinkClick r:id="" action="ppaction://media"/>
            <a:extLst>
              <a:ext uri="{FF2B5EF4-FFF2-40B4-BE49-F238E27FC236}">
                <a16:creationId xmlns:a16="http://schemas.microsoft.com/office/drawing/2014/main" id="{29C8C385-4EE3-FEF7-0231-3DA632F61E9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71475" y="260350"/>
            <a:ext cx="11439201" cy="5897870"/>
          </a:xfrm>
          <a:prstGeom prst="rect">
            <a:avLst/>
          </a:prstGeom>
        </p:spPr>
      </p:pic>
    </p:spTree>
    <p:extLst>
      <p:ext uri="{BB962C8B-B14F-4D97-AF65-F5344CB8AC3E}">
        <p14:creationId xmlns:p14="http://schemas.microsoft.com/office/powerpoint/2010/main" val="1570441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40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fontScale="92500" lnSpcReduction="10000"/>
          </a:bodyPr>
          <a:lstStyle/>
          <a:p>
            <a:r>
              <a:rPr lang="en-US" dirty="0"/>
              <a:t>[1] Varma,  A.,  </a:t>
            </a:r>
            <a:r>
              <a:rPr lang="en-US" dirty="0" err="1"/>
              <a:t>Sarma</a:t>
            </a:r>
            <a:r>
              <a:rPr lang="en-US" dirty="0"/>
              <a:t>,  A., </a:t>
            </a:r>
            <a:r>
              <a:rPr lang="en-US" dirty="0" err="1"/>
              <a:t>Doshi</a:t>
            </a:r>
            <a:r>
              <a:rPr lang="en-US" dirty="0"/>
              <a:t>, S.  et  al.:  House  Price  Prediction Using Machine  Learning  and  Neural Networks.  2018  Second  International  Conference  on  Inventive  Communication  and  Computational Technologies (ICICCT), 1936-1939 (2018).</a:t>
            </a:r>
          </a:p>
          <a:p>
            <a:r>
              <a:rPr lang="en-US" dirty="0"/>
              <a:t>[2] Henry, C., Paul, D., Theo, D., Stephen A. J.: A </a:t>
            </a:r>
            <a:r>
              <a:rPr lang="en-US" dirty="0" err="1"/>
              <a:t>spatio</a:t>
            </a:r>
            <a:r>
              <a:rPr lang="en-US" dirty="0"/>
              <a:t>-temporal, Gaussian process regression, real-estate price predictor. In Proceedings of the 24th ACM SIGSPATIAL International Conference on Advances in Geographic Information Systems (SIGSPACIAL '16). Association for Computing Machinery, New York, NY, USA, Article 68, 1–4 (2016).</a:t>
            </a:r>
          </a:p>
          <a:p>
            <a:r>
              <a:rPr lang="en-US" dirty="0"/>
              <a:t>[3] </a:t>
            </a:r>
            <a:r>
              <a:rPr lang="en-US" dirty="0" err="1"/>
              <a:t>Aswin</a:t>
            </a:r>
            <a:r>
              <a:rPr lang="en-US" dirty="0"/>
              <a:t> </a:t>
            </a:r>
            <a:r>
              <a:rPr lang="en-US" dirty="0" err="1"/>
              <a:t>Sivam</a:t>
            </a:r>
            <a:r>
              <a:rPr lang="en-US" dirty="0"/>
              <a:t> </a:t>
            </a:r>
            <a:r>
              <a:rPr lang="en-US" dirty="0" err="1"/>
              <a:t>Ravikumar</a:t>
            </a:r>
            <a:r>
              <a:rPr lang="en-US" dirty="0"/>
              <a:t>, School of Computing , National College of Ireland, Real Estate Price  Prediction Using Machine Learning , December 2017.</a:t>
            </a:r>
          </a:p>
          <a:p>
            <a:r>
              <a:rPr lang="en-US" dirty="0"/>
              <a:t>[4] X. Ren, H. </a:t>
            </a:r>
            <a:r>
              <a:rPr lang="en-US" dirty="0" err="1"/>
              <a:t>Guo</a:t>
            </a:r>
            <a:r>
              <a:rPr lang="en-US" dirty="0"/>
              <a:t>, S. Li and S. Wang and J. Li, "A Novel Image Classification Method with CNN-XGBoost Model", International Publishing in Digital Forensics and Watermarking, pp. 378-390, 2017.</a:t>
            </a:r>
          </a:p>
          <a:p>
            <a:pPr marL="0" indent="0">
              <a:lnSpc>
                <a:spcPct val="110000"/>
              </a:lnSpc>
              <a:buNone/>
            </a:pPr>
            <a:endParaRPr lang="en-US" dirty="0"/>
          </a:p>
          <a:p>
            <a:pPr marL="0" indent="0">
              <a:lnSpc>
                <a:spcPct val="110000"/>
              </a:lnSpc>
              <a:buNone/>
            </a:pPr>
            <a:endParaRPr lang="en-US" dirty="0"/>
          </a:p>
          <a:p>
            <a:pPr marL="0" indent="0">
              <a:lnSpc>
                <a:spcPct val="110000"/>
              </a:lnSpc>
              <a:buNone/>
            </a:pPr>
            <a:endParaRPr lang="en-US" dirty="0"/>
          </a:p>
        </p:txBody>
      </p:sp>
      <p:sp>
        <p:nvSpPr>
          <p:cNvPr id="4" name="Slide Number Placeholder 3"/>
          <p:cNvSpPr>
            <a:spLocks noGrp="1"/>
          </p:cNvSpPr>
          <p:nvPr>
            <p:ph type="sldNum" sz="quarter" idx="12"/>
          </p:nvPr>
        </p:nvSpPr>
        <p:spPr/>
        <p:txBody>
          <a:bodyPr/>
          <a:lstStyle/>
          <a:p>
            <a:fld id="{03DC2DEF-D2FE-4B45-ABA4-9F153FD1C98A}" type="slidenum">
              <a:rPr lang="en-US" smtClean="0"/>
              <a:t>31</a:t>
            </a:fld>
            <a:endParaRPr lang="en-US" dirty="0"/>
          </a:p>
        </p:txBody>
      </p:sp>
    </p:spTree>
    <p:extLst>
      <p:ext uri="{BB962C8B-B14F-4D97-AF65-F5344CB8AC3E}">
        <p14:creationId xmlns:p14="http://schemas.microsoft.com/office/powerpoint/2010/main" val="28078937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6383" y="2661783"/>
            <a:ext cx="8904818" cy="1500187"/>
          </a:xfrm>
        </p:spPr>
        <p:txBody>
          <a:bodyPr>
            <a:normAutofit/>
          </a:bodyPr>
          <a:lstStyle/>
          <a:p>
            <a:r>
              <a:rPr lang="en-US" sz="5400" b="0" dirty="0"/>
              <a:t>                Thank you</a:t>
            </a:r>
          </a:p>
        </p:txBody>
      </p:sp>
      <p:sp>
        <p:nvSpPr>
          <p:cNvPr id="4" name="Slide Number Placeholder 3"/>
          <p:cNvSpPr>
            <a:spLocks noGrp="1"/>
          </p:cNvSpPr>
          <p:nvPr>
            <p:ph type="sldNum" sz="quarter" idx="12"/>
          </p:nvPr>
        </p:nvSpPr>
        <p:spPr/>
        <p:txBody>
          <a:bodyPr/>
          <a:lstStyle/>
          <a:p>
            <a:fld id="{03DC2DEF-D2FE-4B45-ABA4-9F153FD1C98A}" type="slidenum">
              <a:rPr lang="en-US" smtClean="0"/>
              <a:t>32</a:t>
            </a:fld>
            <a:endParaRPr lang="en-US" dirty="0"/>
          </a:p>
        </p:txBody>
      </p:sp>
    </p:spTree>
    <p:extLst>
      <p:ext uri="{BB962C8B-B14F-4D97-AF65-F5344CB8AC3E}">
        <p14:creationId xmlns:p14="http://schemas.microsoft.com/office/powerpoint/2010/main" val="2740631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0" dirty="0"/>
              <a:t>TA:</a:t>
            </a:r>
          </a:p>
        </p:txBody>
      </p:sp>
      <p:sp>
        <p:nvSpPr>
          <p:cNvPr id="3" name="Text Placeholder 2"/>
          <p:cNvSpPr>
            <a:spLocks noGrp="1"/>
          </p:cNvSpPr>
          <p:nvPr>
            <p:ph type="body" idx="1"/>
          </p:nvPr>
        </p:nvSpPr>
        <p:spPr/>
        <p:txBody>
          <a:bodyPr>
            <a:noAutofit/>
          </a:bodyPr>
          <a:lstStyle/>
          <a:p>
            <a:r>
              <a:rPr lang="en-US" sz="6600" dirty="0"/>
              <a:t>Dr. Amal Moustafa</a:t>
            </a:r>
          </a:p>
        </p:txBody>
      </p:sp>
      <p:sp>
        <p:nvSpPr>
          <p:cNvPr id="4" name="Slide Number Placeholder 3"/>
          <p:cNvSpPr>
            <a:spLocks noGrp="1"/>
          </p:cNvSpPr>
          <p:nvPr>
            <p:ph type="sldNum" sz="quarter" idx="12"/>
          </p:nvPr>
        </p:nvSpPr>
        <p:spPr/>
        <p:txBody>
          <a:bodyPr/>
          <a:lstStyle/>
          <a:p>
            <a:fld id="{03DC2DEF-D2FE-4B45-ABA4-9F153FD1C98A}" type="slidenum">
              <a:rPr lang="en-US" smtClean="0"/>
              <a:t>4</a:t>
            </a:fld>
            <a:endParaRPr lang="en-US" dirty="0"/>
          </a:p>
        </p:txBody>
      </p:sp>
    </p:spTree>
    <p:extLst>
      <p:ext uri="{BB962C8B-B14F-4D97-AF65-F5344CB8AC3E}">
        <p14:creationId xmlns:p14="http://schemas.microsoft.com/office/powerpoint/2010/main" val="2005155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 members:</a:t>
            </a:r>
          </a:p>
        </p:txBody>
      </p:sp>
      <p:sp>
        <p:nvSpPr>
          <p:cNvPr id="3" name="Content Placeholder 2"/>
          <p:cNvSpPr>
            <a:spLocks noGrp="1"/>
          </p:cNvSpPr>
          <p:nvPr>
            <p:ph idx="1"/>
          </p:nvPr>
        </p:nvSpPr>
        <p:spPr/>
        <p:txBody>
          <a:bodyPr/>
          <a:lstStyle/>
          <a:p>
            <a:r>
              <a:rPr lang="en-US" dirty="0" err="1"/>
              <a:t>Abeer</a:t>
            </a:r>
            <a:r>
              <a:rPr lang="en-US" dirty="0"/>
              <a:t> Ahmed </a:t>
            </a:r>
            <a:r>
              <a:rPr lang="en-US" dirty="0" err="1"/>
              <a:t>Sholkamy</a:t>
            </a:r>
            <a:r>
              <a:rPr lang="en-US" dirty="0"/>
              <a:t>.</a:t>
            </a:r>
          </a:p>
          <a:p>
            <a:r>
              <a:rPr lang="en-US" dirty="0" err="1"/>
              <a:t>Abdelrahman</a:t>
            </a:r>
            <a:r>
              <a:rPr lang="en-US" dirty="0"/>
              <a:t> Mohammed Ahmed.</a:t>
            </a:r>
          </a:p>
          <a:p>
            <a:r>
              <a:rPr lang="en-US" dirty="0" err="1"/>
              <a:t>Amany</a:t>
            </a:r>
            <a:r>
              <a:rPr lang="en-US" dirty="0"/>
              <a:t> Adel Soliman.</a:t>
            </a:r>
          </a:p>
          <a:p>
            <a:r>
              <a:rPr lang="en-US" dirty="0"/>
              <a:t>Shehab Adel Abdelgleel.</a:t>
            </a:r>
          </a:p>
          <a:p>
            <a:r>
              <a:rPr lang="en-US" dirty="0"/>
              <a:t>Osama Ahmed Ahmed.</a:t>
            </a:r>
          </a:p>
          <a:p>
            <a:r>
              <a:rPr lang="en-US" dirty="0"/>
              <a:t>Esraa Mohammed Abdelhamid.</a:t>
            </a:r>
          </a:p>
        </p:txBody>
      </p:sp>
      <p:sp>
        <p:nvSpPr>
          <p:cNvPr id="4" name="Slide Number Placeholder 3"/>
          <p:cNvSpPr>
            <a:spLocks noGrp="1"/>
          </p:cNvSpPr>
          <p:nvPr>
            <p:ph type="sldNum" sz="quarter" idx="12"/>
          </p:nvPr>
        </p:nvSpPr>
        <p:spPr/>
        <p:txBody>
          <a:bodyPr/>
          <a:lstStyle/>
          <a:p>
            <a:fld id="{03DC2DEF-D2FE-4B45-ABA4-9F153FD1C98A}" type="slidenum">
              <a:rPr lang="en-US" smtClean="0"/>
              <a:t>5</a:t>
            </a:fld>
            <a:endParaRPr lang="en-US" dirty="0"/>
          </a:p>
        </p:txBody>
      </p:sp>
    </p:spTree>
    <p:extLst>
      <p:ext uri="{BB962C8B-B14F-4D97-AF65-F5344CB8AC3E}">
        <p14:creationId xmlns:p14="http://schemas.microsoft.com/office/powerpoint/2010/main" val="2481975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normAutofit fontScale="62500" lnSpcReduction="20000"/>
          </a:bodyPr>
          <a:lstStyle/>
          <a:p>
            <a:pPr>
              <a:lnSpc>
                <a:spcPct val="110000"/>
              </a:lnSpc>
            </a:pPr>
            <a:r>
              <a:rPr lang="en-US" dirty="0"/>
              <a:t>Introduction.</a:t>
            </a:r>
          </a:p>
          <a:p>
            <a:pPr>
              <a:lnSpc>
                <a:spcPct val="110000"/>
              </a:lnSpc>
            </a:pPr>
            <a:r>
              <a:rPr lang="en-US" dirty="0"/>
              <a:t>Problem definition</a:t>
            </a:r>
          </a:p>
          <a:p>
            <a:pPr>
              <a:lnSpc>
                <a:spcPct val="110000"/>
              </a:lnSpc>
            </a:pPr>
            <a:r>
              <a:rPr lang="en-US" dirty="0"/>
              <a:t>Motivation</a:t>
            </a:r>
          </a:p>
          <a:p>
            <a:pPr>
              <a:lnSpc>
                <a:spcPct val="110000"/>
              </a:lnSpc>
            </a:pPr>
            <a:r>
              <a:rPr lang="en-US" dirty="0"/>
              <a:t>Objective</a:t>
            </a:r>
          </a:p>
          <a:p>
            <a:pPr>
              <a:lnSpc>
                <a:spcPct val="110000"/>
              </a:lnSpc>
            </a:pPr>
            <a:r>
              <a:rPr lang="en-US" dirty="0"/>
              <a:t>Time Plan</a:t>
            </a:r>
          </a:p>
          <a:p>
            <a:pPr>
              <a:lnSpc>
                <a:spcPct val="110000"/>
              </a:lnSpc>
            </a:pPr>
            <a:r>
              <a:rPr lang="en-US" dirty="0"/>
              <a:t>Dataset</a:t>
            </a:r>
          </a:p>
          <a:p>
            <a:pPr>
              <a:lnSpc>
                <a:spcPct val="110000"/>
              </a:lnSpc>
            </a:pPr>
            <a:r>
              <a:rPr lang="en-US" dirty="0"/>
              <a:t>System Architecture.</a:t>
            </a:r>
          </a:p>
          <a:p>
            <a:pPr>
              <a:lnSpc>
                <a:spcPct val="110000"/>
              </a:lnSpc>
            </a:pPr>
            <a:r>
              <a:rPr lang="en-US" dirty="0"/>
              <a:t>Main functions</a:t>
            </a:r>
          </a:p>
          <a:p>
            <a:pPr>
              <a:lnSpc>
                <a:spcPct val="110000"/>
              </a:lnSpc>
            </a:pPr>
            <a:r>
              <a:rPr lang="en-US" dirty="0"/>
              <a:t>Experimental results.</a:t>
            </a:r>
          </a:p>
          <a:p>
            <a:pPr>
              <a:lnSpc>
                <a:spcPct val="110000"/>
              </a:lnSpc>
            </a:pPr>
            <a:r>
              <a:rPr lang="en-US" dirty="0"/>
              <a:t>Software Tools</a:t>
            </a:r>
          </a:p>
          <a:p>
            <a:pPr>
              <a:lnSpc>
                <a:spcPct val="110000"/>
              </a:lnSpc>
            </a:pPr>
            <a:r>
              <a:rPr lang="en-US" dirty="0"/>
              <a:t>Demo</a:t>
            </a:r>
          </a:p>
          <a:p>
            <a:pPr>
              <a:lnSpc>
                <a:spcPct val="110000"/>
              </a:lnSpc>
            </a:pPr>
            <a:r>
              <a:rPr lang="en-US" dirty="0"/>
              <a:t>Conclusion and future work</a:t>
            </a:r>
          </a:p>
          <a:p>
            <a:pPr>
              <a:lnSpc>
                <a:spcPct val="110000"/>
              </a:lnSpc>
            </a:pPr>
            <a:r>
              <a:rPr lang="en-US" dirty="0"/>
              <a:t>References.</a:t>
            </a:r>
          </a:p>
        </p:txBody>
      </p:sp>
      <p:sp>
        <p:nvSpPr>
          <p:cNvPr id="4" name="Slide Number Placeholder 3"/>
          <p:cNvSpPr>
            <a:spLocks noGrp="1"/>
          </p:cNvSpPr>
          <p:nvPr>
            <p:ph type="sldNum" sz="quarter" idx="12"/>
          </p:nvPr>
        </p:nvSpPr>
        <p:spPr/>
        <p:txBody>
          <a:bodyPr/>
          <a:lstStyle/>
          <a:p>
            <a:fld id="{03DC2DEF-D2FE-4B45-ABA4-9F153FD1C98A}" type="slidenum">
              <a:rPr lang="en-US" smtClean="0"/>
              <a:t>6</a:t>
            </a:fld>
            <a:endParaRPr lang="en-US" dirty="0"/>
          </a:p>
        </p:txBody>
      </p:sp>
    </p:spTree>
    <p:extLst>
      <p:ext uri="{BB962C8B-B14F-4D97-AF65-F5344CB8AC3E}">
        <p14:creationId xmlns:p14="http://schemas.microsoft.com/office/powerpoint/2010/main" val="1905825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Introduction:</a:t>
            </a:r>
          </a:p>
        </p:txBody>
      </p:sp>
      <p:sp>
        <p:nvSpPr>
          <p:cNvPr id="3" name="Content Placeholder 2"/>
          <p:cNvSpPr>
            <a:spLocks noGrp="1"/>
          </p:cNvSpPr>
          <p:nvPr>
            <p:ph idx="1"/>
          </p:nvPr>
        </p:nvSpPr>
        <p:spPr/>
        <p:txBody>
          <a:bodyPr>
            <a:normAutofit/>
          </a:bodyPr>
          <a:lstStyle/>
          <a:p>
            <a:r>
              <a:rPr lang="en-US" sz="2400" dirty="0"/>
              <a:t>Real-Estate market in Egypt has always been challenging to deal with many features in the estate define it's values and our part is to let you know which one of them matters the most.</a:t>
            </a:r>
          </a:p>
        </p:txBody>
      </p:sp>
      <p:sp>
        <p:nvSpPr>
          <p:cNvPr id="4" name="Slide Number Placeholder 3"/>
          <p:cNvSpPr>
            <a:spLocks noGrp="1"/>
          </p:cNvSpPr>
          <p:nvPr>
            <p:ph type="sldNum" sz="quarter" idx="12"/>
          </p:nvPr>
        </p:nvSpPr>
        <p:spPr/>
        <p:txBody>
          <a:bodyPr/>
          <a:lstStyle/>
          <a:p>
            <a:fld id="{03DC2DEF-D2FE-4B45-ABA4-9F153FD1C98A}" type="slidenum">
              <a:rPr lang="en-US" smtClean="0"/>
              <a:t>7</a:t>
            </a:fld>
            <a:endParaRPr lang="en-US" dirty="0"/>
          </a:p>
        </p:txBody>
      </p:sp>
      <p:sp>
        <p:nvSpPr>
          <p:cNvPr id="5" name="Picture Placeholder 4"/>
          <p:cNvSpPr>
            <a:spLocks noGrp="1"/>
          </p:cNvSpPr>
          <p:nvPr>
            <p:ph type="pic" sz="quarter" idx="13"/>
          </p:nvPr>
        </p:nvSpPr>
        <p:spPr/>
      </p:sp>
      <p:pic>
        <p:nvPicPr>
          <p:cNvPr id="7" name="Picture Placeholder 12">
            <a:extLst>
              <a:ext uri="{FF2B5EF4-FFF2-40B4-BE49-F238E27FC236}">
                <a16:creationId xmlns:a16="http://schemas.microsoft.com/office/drawing/2014/main" id="{C56F6876-F532-4396-8FC3-BEB43E626529}"/>
              </a:ext>
              <a:ext uri="{C183D7F6-B498-43B3-948B-1728B52AA6E4}">
                <adec:decorative xmlns:adec="http://schemas.microsoft.com/office/drawing/2017/decorative" val="1"/>
              </a:ext>
            </a:extLst>
          </p:cNvPr>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1000581" y="1024550"/>
            <a:ext cx="5372097" cy="4978400"/>
          </a:xfrm>
          <a:prstGeom prst="rect">
            <a:avLst/>
          </a:prstGeom>
          <a:solidFill>
            <a:schemeClr val="bg1">
              <a:lumMod val="95000"/>
            </a:schemeClr>
          </a:solidFill>
        </p:spPr>
      </p:pic>
    </p:spTree>
    <p:extLst>
      <p:ext uri="{BB962C8B-B14F-4D97-AF65-F5344CB8AC3E}">
        <p14:creationId xmlns:p14="http://schemas.microsoft.com/office/powerpoint/2010/main" val="41236115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Problem Definition:</a:t>
            </a:r>
          </a:p>
        </p:txBody>
      </p:sp>
      <p:sp>
        <p:nvSpPr>
          <p:cNvPr id="3" name="Content Placeholder 2"/>
          <p:cNvSpPr>
            <a:spLocks noGrp="1"/>
          </p:cNvSpPr>
          <p:nvPr>
            <p:ph idx="1"/>
          </p:nvPr>
        </p:nvSpPr>
        <p:spPr/>
        <p:txBody>
          <a:bodyPr>
            <a:normAutofit/>
          </a:bodyPr>
          <a:lstStyle/>
          <a:p>
            <a:r>
              <a:rPr lang="en-US" sz="2800" dirty="0"/>
              <a:t>In a market like Egypt it is very hard to find an appropriate estate with a reasonable price, owner find trouble in finding a buyer.</a:t>
            </a:r>
          </a:p>
        </p:txBody>
      </p:sp>
      <p:sp>
        <p:nvSpPr>
          <p:cNvPr id="4" name="Slide Number Placeholder 3"/>
          <p:cNvSpPr>
            <a:spLocks noGrp="1"/>
          </p:cNvSpPr>
          <p:nvPr>
            <p:ph type="sldNum" sz="quarter" idx="12"/>
          </p:nvPr>
        </p:nvSpPr>
        <p:spPr/>
        <p:txBody>
          <a:bodyPr/>
          <a:lstStyle/>
          <a:p>
            <a:fld id="{03DC2DEF-D2FE-4B45-ABA4-9F153FD1C98A}" type="slidenum">
              <a:rPr lang="en-US" smtClean="0"/>
              <a:t>8</a:t>
            </a:fld>
            <a:endParaRPr lang="en-US" dirty="0"/>
          </a:p>
        </p:txBody>
      </p:sp>
      <p:pic>
        <p:nvPicPr>
          <p:cNvPr id="2050" name="Picture 2" descr="5 Problems That Property Management Software Can Solve - HeadChannel"/>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11326" r="11326"/>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3524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Motivation:</a:t>
            </a:r>
          </a:p>
        </p:txBody>
      </p:sp>
      <p:sp>
        <p:nvSpPr>
          <p:cNvPr id="3" name="Content Placeholder 2"/>
          <p:cNvSpPr>
            <a:spLocks noGrp="1"/>
          </p:cNvSpPr>
          <p:nvPr>
            <p:ph idx="1"/>
          </p:nvPr>
        </p:nvSpPr>
        <p:spPr/>
        <p:txBody>
          <a:bodyPr>
            <a:normAutofit fontScale="92500" lnSpcReduction="20000"/>
          </a:bodyPr>
          <a:lstStyle/>
          <a:p>
            <a:r>
              <a:rPr lang="en-US" sz="2800" dirty="0"/>
              <a:t>Real estate systems are essential because they streamline the buying, selling, renting, and managing of real estate assets. They provide real estate professionals with the tools and data they need to make informed decisions and reduce transaction times.</a:t>
            </a:r>
          </a:p>
        </p:txBody>
      </p:sp>
      <p:sp>
        <p:nvSpPr>
          <p:cNvPr id="4" name="Slide Number Placeholder 3"/>
          <p:cNvSpPr>
            <a:spLocks noGrp="1"/>
          </p:cNvSpPr>
          <p:nvPr>
            <p:ph type="sldNum" sz="quarter" idx="12"/>
          </p:nvPr>
        </p:nvSpPr>
        <p:spPr/>
        <p:txBody>
          <a:bodyPr/>
          <a:lstStyle/>
          <a:p>
            <a:fld id="{03DC2DEF-D2FE-4B45-ABA4-9F153FD1C98A}" type="slidenum">
              <a:rPr lang="en-US" smtClean="0"/>
              <a:t>9</a:t>
            </a:fld>
            <a:endParaRPr lang="en-US" dirty="0"/>
          </a:p>
        </p:txBody>
      </p:sp>
      <p:sp>
        <p:nvSpPr>
          <p:cNvPr id="5" name="Picture Placeholder 4"/>
          <p:cNvSpPr>
            <a:spLocks noGrp="1"/>
          </p:cNvSpPr>
          <p:nvPr>
            <p:ph type="pic" sz="quarter" idx="13"/>
          </p:nvPr>
        </p:nvSpPr>
        <p:spPr/>
      </p:sp>
      <p:pic>
        <p:nvPicPr>
          <p:cNvPr id="4108" name="Picture 12" descr="https://image1.apartmentfinder.com/i2/cIvPm93l8MQVYDQNI_tTF0JUn6dKtKWw6VPK_g6tZE0/110/growden-estates-ladson-sc-primary-photo.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7601" y="981277"/>
            <a:ext cx="5239656" cy="5088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1580035"/>
      </p:ext>
    </p:extLst>
  </p:cSld>
  <p:clrMapOvr>
    <a:masterClrMapping/>
  </p:clrMapOvr>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LT Template_Classic_Bold_Block_01_MS_v5" id="{AA60D5CE-876A-47D1-9228-3D76491083AD}" vid="{07E49AEA-13A3-4305-88B7-82B9D72D098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360C99C-4D9A-4DAB-AA53-E488AEBCAE16}">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customXml/itemProps2.xml><?xml version="1.0" encoding="utf-8"?>
<ds:datastoreItem xmlns:ds="http://schemas.openxmlformats.org/officeDocument/2006/customXml" ds:itemID="{E1B6A5B5-1BEC-4EEA-9356-9BFD758ACB72}">
  <ds:schemaRefs>
    <ds:schemaRef ds:uri="http://schemas.microsoft.com/sharepoint/v3/contenttype/forms"/>
  </ds:schemaRefs>
</ds:datastoreItem>
</file>

<file path=customXml/itemProps3.xml><?xml version="1.0" encoding="utf-8"?>
<ds:datastoreItem xmlns:ds="http://schemas.openxmlformats.org/officeDocument/2006/customXml" ds:itemID="{16D1F562-76A4-4CE4-B3CA-758D572E9454}">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Classic bold block presentation</Template>
  <TotalTime>0</TotalTime>
  <Words>1223</Words>
  <Application>Microsoft Office PowerPoint</Application>
  <PresentationFormat>Widescreen</PresentationFormat>
  <Paragraphs>220</Paragraphs>
  <Slides>32</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Calibri Light</vt:lpstr>
      <vt:lpstr>Times New Roman</vt:lpstr>
      <vt:lpstr>Office Theme</vt:lpstr>
      <vt:lpstr>Faculty of Computer and Information Sciences Ain shams University </vt:lpstr>
      <vt:lpstr>Real-Estate Smart Prediction System </vt:lpstr>
      <vt:lpstr>Supervisor:</vt:lpstr>
      <vt:lpstr>TA:</vt:lpstr>
      <vt:lpstr>Team members:</vt:lpstr>
      <vt:lpstr>Agenda:</vt:lpstr>
      <vt:lpstr>Introduction:</vt:lpstr>
      <vt:lpstr>Problem Definition:</vt:lpstr>
      <vt:lpstr>Motivation:</vt:lpstr>
      <vt:lpstr>Objective:</vt:lpstr>
      <vt:lpstr>                                                Time Plan  </vt:lpstr>
      <vt:lpstr>Dataset:</vt:lpstr>
      <vt:lpstr>Attributes of dataset:</vt:lpstr>
      <vt:lpstr>Project analysis slide 10</vt:lpstr>
      <vt:lpstr>                                        System Architecture  </vt:lpstr>
      <vt:lpstr>                                         Main Functions</vt:lpstr>
      <vt:lpstr>                                            Algorithms</vt:lpstr>
      <vt:lpstr>                                         XGBoost Algorithm</vt:lpstr>
      <vt:lpstr>                                         XGBoost Algorithm</vt:lpstr>
      <vt:lpstr>                                        XGBoost Algorithm</vt:lpstr>
      <vt:lpstr>                                            ANN Algorithm</vt:lpstr>
      <vt:lpstr>                                        XGBoost Algorithm</vt:lpstr>
      <vt:lpstr>                                        XGBoost Algorithm</vt:lpstr>
      <vt:lpstr>                                        Sentiment Analysis</vt:lpstr>
      <vt:lpstr>                                        Sentiment Analysis</vt:lpstr>
      <vt:lpstr>                                        Sentiment Analysis</vt:lpstr>
      <vt:lpstr>Software Tools:</vt:lpstr>
      <vt:lpstr>                                                Conclusion </vt:lpstr>
      <vt:lpstr>                                         Future work </vt:lpstr>
      <vt:lpstr>PowerPoint Presentation</vt:lpstr>
      <vt:lpstr>References:</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Real-Estate Smart Prediction System </dc:title>
  <dc:creator/>
  <cp:lastModifiedBy/>
  <cp:revision>3</cp:revision>
  <dcterms:created xsi:type="dcterms:W3CDTF">2022-11-23T07:21:08Z</dcterms:created>
  <dcterms:modified xsi:type="dcterms:W3CDTF">2023-07-05T21:03:07Z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